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315" r:id="rId3"/>
    <p:sldId id="310" r:id="rId4"/>
    <p:sldId id="311" r:id="rId5"/>
    <p:sldId id="257" r:id="rId6"/>
    <p:sldId id="264" r:id="rId7"/>
    <p:sldId id="296" r:id="rId8"/>
    <p:sldId id="293" r:id="rId9"/>
    <p:sldId id="295" r:id="rId10"/>
    <p:sldId id="294" r:id="rId11"/>
    <p:sldId id="313" r:id="rId12"/>
    <p:sldId id="258" r:id="rId13"/>
    <p:sldId id="261" r:id="rId14"/>
    <p:sldId id="284" r:id="rId15"/>
    <p:sldId id="286" r:id="rId16"/>
    <p:sldId id="312" r:id="rId17"/>
    <p:sldId id="272" r:id="rId18"/>
    <p:sldId id="299" r:id="rId19"/>
    <p:sldId id="300" r:id="rId20"/>
    <p:sldId id="301" r:id="rId21"/>
    <p:sldId id="302" r:id="rId22"/>
    <p:sldId id="303" r:id="rId23"/>
    <p:sldId id="304" r:id="rId24"/>
    <p:sldId id="305" r:id="rId25"/>
    <p:sldId id="306" r:id="rId26"/>
    <p:sldId id="307" r:id="rId27"/>
    <p:sldId id="308" r:id="rId28"/>
    <p:sldId id="269" r:id="rId29"/>
    <p:sldId id="287" r:id="rId30"/>
    <p:sldId id="285" r:id="rId31"/>
    <p:sldId id="259" r:id="rId32"/>
    <p:sldId id="280" r:id="rId33"/>
    <p:sldId id="283" r:id="rId34"/>
    <p:sldId id="282" r:id="rId35"/>
    <p:sldId id="281" r:id="rId36"/>
    <p:sldId id="292" r:id="rId37"/>
    <p:sldId id="266" r:id="rId38"/>
    <p:sldId id="289" r:id="rId39"/>
    <p:sldId id="267" r:id="rId40"/>
    <p:sldId id="260" r:id="rId41"/>
    <p:sldId id="314" r:id="rId42"/>
    <p:sldId id="270" r:id="rId43"/>
    <p:sldId id="298" r:id="rId44"/>
    <p:sldId id="290" r:id="rId45"/>
    <p:sldId id="291" r:id="rId46"/>
    <p:sldId id="26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85459" autoAdjust="0"/>
  </p:normalViewPr>
  <p:slideViewPr>
    <p:cSldViewPr snapToGrid="0" snapToObjects="1">
      <p:cViewPr varScale="1">
        <p:scale>
          <a:sx n="78" d="100"/>
          <a:sy n="78" d="100"/>
        </p:scale>
        <p:origin x="-17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7B7E1-B4C5-4D1F-A2B9-FE18E7EA6129}" type="datetimeFigureOut">
              <a:rPr lang="en-US" smtClean="0"/>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8AD8D-A4D7-43EC-AC0B-9113723AC0CB}" type="slidenum">
              <a:rPr lang="en-US" smtClean="0"/>
              <a:t>‹#›</a:t>
            </a:fld>
            <a:endParaRPr lang="en-US"/>
          </a:p>
        </p:txBody>
      </p:sp>
    </p:spTree>
    <p:extLst>
      <p:ext uri="{BB962C8B-B14F-4D97-AF65-F5344CB8AC3E}">
        <p14:creationId xmlns:p14="http://schemas.microsoft.com/office/powerpoint/2010/main" val="253123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1</a:t>
            </a:fld>
            <a:endParaRPr lang="en-US"/>
          </a:p>
        </p:txBody>
      </p:sp>
    </p:spTree>
    <p:extLst>
      <p:ext uri="{BB962C8B-B14F-4D97-AF65-F5344CB8AC3E}">
        <p14:creationId xmlns:p14="http://schemas.microsoft.com/office/powerpoint/2010/main" val="191313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17</a:t>
            </a:fld>
            <a:endParaRPr lang="en-US"/>
          </a:p>
        </p:txBody>
      </p:sp>
    </p:spTree>
    <p:extLst>
      <p:ext uri="{BB962C8B-B14F-4D97-AF65-F5344CB8AC3E}">
        <p14:creationId xmlns:p14="http://schemas.microsoft.com/office/powerpoint/2010/main" val="231676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18</a:t>
            </a:fld>
            <a:endParaRPr lang="en-US"/>
          </a:p>
        </p:txBody>
      </p:sp>
    </p:spTree>
    <p:extLst>
      <p:ext uri="{BB962C8B-B14F-4D97-AF65-F5344CB8AC3E}">
        <p14:creationId xmlns:p14="http://schemas.microsoft.com/office/powerpoint/2010/main" val="304634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Bigger is better</a:t>
            </a:r>
            <a:r>
              <a:rPr lang="en-US" baseline="0" dirty="0" smtClean="0"/>
              <a:t> – higher resolution, fill the page, professional photos are best, </a:t>
            </a:r>
          </a:p>
          <a:p>
            <a:r>
              <a:rPr lang="en-US" baseline="0" dirty="0" smtClean="0"/>
              <a:t>Know limits – dimension restriction or file size too big</a:t>
            </a:r>
            <a:endParaRPr lang="en-US" dirty="0" smtClean="0"/>
          </a:p>
          <a:p>
            <a:r>
              <a:rPr lang="en-US" dirty="0" smtClean="0"/>
              <a:t>If you’re posting on </a:t>
            </a:r>
            <a:r>
              <a:rPr lang="en-US" dirty="0" err="1" smtClean="0"/>
              <a:t>pinterest</a:t>
            </a:r>
            <a:r>
              <a:rPr lang="en-US" dirty="0" smtClean="0"/>
              <a:t>, don’t post faces</a:t>
            </a:r>
          </a:p>
          <a:p>
            <a:r>
              <a:rPr lang="en-US" dirty="0" smtClean="0"/>
              <a:t>Anywhere else, it’s ok</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19</a:t>
            </a:fld>
            <a:endParaRPr lang="en-US"/>
          </a:p>
        </p:txBody>
      </p:sp>
    </p:spTree>
    <p:extLst>
      <p:ext uri="{BB962C8B-B14F-4D97-AF65-F5344CB8AC3E}">
        <p14:creationId xmlns:p14="http://schemas.microsoft.com/office/powerpoint/2010/main" val="203937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Digital</a:t>
            </a:r>
            <a:r>
              <a:rPr lang="en-US" baseline="0" dirty="0" smtClean="0"/>
              <a:t> citizen – citing sources of information, researching correct content</a:t>
            </a:r>
          </a:p>
          <a:p>
            <a:r>
              <a:rPr lang="en-US" baseline="0" dirty="0" smtClean="0"/>
              <a:t>Registration Info: what if they want to join you?  Make it easy to participate</a:t>
            </a:r>
          </a:p>
          <a:p>
            <a:r>
              <a:rPr lang="en-US" baseline="0" dirty="0" smtClean="0"/>
              <a:t>Anchor text: #1 most used link text?  Click Here.  Not descriptive</a:t>
            </a:r>
          </a:p>
          <a:p>
            <a:r>
              <a:rPr lang="en-US" baseline="0" dirty="0" smtClean="0"/>
              <a:t>  Try: Join Me, Register for the Event, Action words</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20</a:t>
            </a:fld>
            <a:endParaRPr lang="en-US"/>
          </a:p>
        </p:txBody>
      </p:sp>
    </p:spTree>
    <p:extLst>
      <p:ext uri="{BB962C8B-B14F-4D97-AF65-F5344CB8AC3E}">
        <p14:creationId xmlns:p14="http://schemas.microsoft.com/office/powerpoint/2010/main" val="404919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Explanation: @Someone</a:t>
            </a:r>
          </a:p>
          <a:p>
            <a:r>
              <a:rPr lang="en-US" dirty="0" smtClean="0"/>
              <a:t>Retweet your favorite</a:t>
            </a:r>
            <a:r>
              <a:rPr lang="en-US" baseline="0" dirty="0" smtClean="0"/>
              <a:t> person </a:t>
            </a:r>
            <a:r>
              <a:rPr lang="en-US" dirty="0" smtClean="0"/>
              <a:t>but add to it</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24</a:t>
            </a:fld>
            <a:endParaRPr lang="en-US"/>
          </a:p>
        </p:txBody>
      </p:sp>
    </p:spTree>
    <p:extLst>
      <p:ext uri="{BB962C8B-B14F-4D97-AF65-F5344CB8AC3E}">
        <p14:creationId xmlns:p14="http://schemas.microsoft.com/office/powerpoint/2010/main" val="274914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28</a:t>
            </a:fld>
            <a:endParaRPr lang="en-US"/>
          </a:p>
        </p:txBody>
      </p:sp>
    </p:spTree>
    <p:extLst>
      <p:ext uri="{BB962C8B-B14F-4D97-AF65-F5344CB8AC3E}">
        <p14:creationId xmlns:p14="http://schemas.microsoft.com/office/powerpoint/2010/main" val="61479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Thursdays and Fridays are most popular</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29</a:t>
            </a:fld>
            <a:endParaRPr lang="en-US"/>
          </a:p>
        </p:txBody>
      </p:sp>
    </p:spTree>
    <p:extLst>
      <p:ext uri="{BB962C8B-B14F-4D97-AF65-F5344CB8AC3E}">
        <p14:creationId xmlns:p14="http://schemas.microsoft.com/office/powerpoint/2010/main" val="384015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long does it take to do all of this?  Well, that depends</a:t>
            </a:r>
          </a:p>
          <a:p>
            <a:r>
              <a:rPr lang="en-US" dirty="0" smtClean="0"/>
              <a:t>Fast:</a:t>
            </a:r>
            <a:r>
              <a:rPr lang="en-US" baseline="0" dirty="0" smtClean="0"/>
              <a:t> if you’re a writer, then longer posts are ok – if not, stick with the shorter posts</a:t>
            </a:r>
          </a:p>
          <a:p>
            <a:r>
              <a:rPr lang="en-US" baseline="0" dirty="0" smtClean="0"/>
              <a:t>Time: Set a schedule and stick to it – make it part of your daily routine</a:t>
            </a:r>
          </a:p>
          <a:p>
            <a:r>
              <a:rPr lang="en-US" baseline="0" dirty="0" smtClean="0"/>
              <a:t>Practice: like anything else, the more you practice the better you get – the faster you get, the easier it is</a:t>
            </a:r>
          </a:p>
          <a:p>
            <a:r>
              <a:rPr lang="en-US" baseline="0" dirty="0" smtClean="0"/>
              <a:t>Impact: the better you get, the easier it is, the more tips you can try out, the better you get, etc.</a:t>
            </a:r>
          </a:p>
          <a:p>
            <a:r>
              <a:rPr lang="en-US" baseline="0" dirty="0" smtClean="0"/>
              <a:t>Importance: A little effort can go a long way for something you enjoy doing</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30</a:t>
            </a:fld>
            <a:endParaRPr lang="en-US"/>
          </a:p>
        </p:txBody>
      </p:sp>
    </p:spTree>
    <p:extLst>
      <p:ext uri="{BB962C8B-B14F-4D97-AF65-F5344CB8AC3E}">
        <p14:creationId xmlns:p14="http://schemas.microsoft.com/office/powerpoint/2010/main" val="320111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Dissected</a:t>
            </a:r>
            <a:r>
              <a:rPr lang="en-US" baseline="0" dirty="0" smtClean="0"/>
              <a:t> the IAAP website for ideas that are relevant</a:t>
            </a:r>
          </a:p>
          <a:p>
            <a:r>
              <a:rPr lang="en-US" baseline="0" dirty="0" smtClean="0"/>
              <a:t>The more you interact and discuss the website, the more visible it is</a:t>
            </a:r>
          </a:p>
        </p:txBody>
      </p:sp>
      <p:sp>
        <p:nvSpPr>
          <p:cNvPr id="4" name="Slide Number Placeholder 3"/>
          <p:cNvSpPr>
            <a:spLocks noGrp="1"/>
          </p:cNvSpPr>
          <p:nvPr>
            <p:ph type="sldNum" sz="quarter" idx="10"/>
          </p:nvPr>
        </p:nvSpPr>
        <p:spPr/>
        <p:txBody>
          <a:bodyPr/>
          <a:lstStyle/>
          <a:p>
            <a:fld id="{D348AD8D-A4D7-43EC-AC0B-9113723AC0CB}" type="slidenum">
              <a:rPr lang="en-US" smtClean="0"/>
              <a:t>31</a:t>
            </a:fld>
            <a:endParaRPr lang="en-US"/>
          </a:p>
        </p:txBody>
      </p:sp>
    </p:spTree>
    <p:extLst>
      <p:ext uri="{BB962C8B-B14F-4D97-AF65-F5344CB8AC3E}">
        <p14:creationId xmlns:p14="http://schemas.microsoft.com/office/powerpoint/2010/main" val="296430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32</a:t>
            </a:fld>
            <a:endParaRPr lang="en-US"/>
          </a:p>
        </p:txBody>
      </p:sp>
    </p:spTree>
    <p:extLst>
      <p:ext uri="{BB962C8B-B14F-4D97-AF65-F5344CB8AC3E}">
        <p14:creationId xmlns:p14="http://schemas.microsoft.com/office/powerpoint/2010/main" val="214482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5</a:t>
            </a:fld>
            <a:endParaRPr lang="en-US"/>
          </a:p>
        </p:txBody>
      </p:sp>
    </p:spTree>
    <p:extLst>
      <p:ext uri="{BB962C8B-B14F-4D97-AF65-F5344CB8AC3E}">
        <p14:creationId xmlns:p14="http://schemas.microsoft.com/office/powerpoint/2010/main" val="224854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33</a:t>
            </a:fld>
            <a:endParaRPr lang="en-US"/>
          </a:p>
        </p:txBody>
      </p:sp>
    </p:spTree>
    <p:extLst>
      <p:ext uri="{BB962C8B-B14F-4D97-AF65-F5344CB8AC3E}">
        <p14:creationId xmlns:p14="http://schemas.microsoft.com/office/powerpoint/2010/main" val="265796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34</a:t>
            </a:fld>
            <a:endParaRPr lang="en-US"/>
          </a:p>
        </p:txBody>
      </p:sp>
    </p:spTree>
    <p:extLst>
      <p:ext uri="{BB962C8B-B14F-4D97-AF65-F5344CB8AC3E}">
        <p14:creationId xmlns:p14="http://schemas.microsoft.com/office/powerpoint/2010/main" val="4138662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35</a:t>
            </a:fld>
            <a:endParaRPr lang="en-US"/>
          </a:p>
        </p:txBody>
      </p:sp>
    </p:spTree>
    <p:extLst>
      <p:ext uri="{BB962C8B-B14F-4D97-AF65-F5344CB8AC3E}">
        <p14:creationId xmlns:p14="http://schemas.microsoft.com/office/powerpoint/2010/main" val="1869559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36</a:t>
            </a:fld>
            <a:endParaRPr lang="en-US"/>
          </a:p>
        </p:txBody>
      </p:sp>
    </p:spTree>
    <p:extLst>
      <p:ext uri="{BB962C8B-B14F-4D97-AF65-F5344CB8AC3E}">
        <p14:creationId xmlns:p14="http://schemas.microsoft.com/office/powerpoint/2010/main" val="278583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37</a:t>
            </a:fld>
            <a:endParaRPr lang="en-US"/>
          </a:p>
        </p:txBody>
      </p:sp>
    </p:spTree>
    <p:extLst>
      <p:ext uri="{BB962C8B-B14F-4D97-AF65-F5344CB8AC3E}">
        <p14:creationId xmlns:p14="http://schemas.microsoft.com/office/powerpoint/2010/main" val="406354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38</a:t>
            </a:fld>
            <a:endParaRPr lang="en-US"/>
          </a:p>
        </p:txBody>
      </p:sp>
    </p:spTree>
    <p:extLst>
      <p:ext uri="{BB962C8B-B14F-4D97-AF65-F5344CB8AC3E}">
        <p14:creationId xmlns:p14="http://schemas.microsoft.com/office/powerpoint/2010/main" val="158656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Hot Topic – its easy to get too focused on SEO.</a:t>
            </a:r>
          </a:p>
          <a:p>
            <a:r>
              <a:rPr lang="en-US" dirty="0" smtClean="0"/>
              <a:t>Keep it focused, easy to understand, and easy to share – you’ll do fine</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39</a:t>
            </a:fld>
            <a:endParaRPr lang="en-US"/>
          </a:p>
        </p:txBody>
      </p:sp>
    </p:spTree>
    <p:extLst>
      <p:ext uri="{BB962C8B-B14F-4D97-AF65-F5344CB8AC3E}">
        <p14:creationId xmlns:p14="http://schemas.microsoft.com/office/powerpoint/2010/main" val="353834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40</a:t>
            </a:fld>
            <a:endParaRPr lang="en-US"/>
          </a:p>
        </p:txBody>
      </p:sp>
    </p:spTree>
    <p:extLst>
      <p:ext uri="{BB962C8B-B14F-4D97-AF65-F5344CB8AC3E}">
        <p14:creationId xmlns:p14="http://schemas.microsoft.com/office/powerpoint/2010/main" val="3473516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Monday:</a:t>
            </a:r>
          </a:p>
          <a:p>
            <a:r>
              <a:rPr lang="en-US" dirty="0" smtClean="0"/>
              <a:t>Tuesday:</a:t>
            </a:r>
          </a:p>
          <a:p>
            <a:r>
              <a:rPr lang="en-US" dirty="0" smtClean="0"/>
              <a:t>Wednesday: links, graphics, photos,</a:t>
            </a:r>
            <a:r>
              <a:rPr lang="en-US" baseline="0" dirty="0" smtClean="0"/>
              <a:t> videos</a:t>
            </a:r>
            <a:endParaRPr lang="en-US" dirty="0" smtClean="0"/>
          </a:p>
          <a:p>
            <a:r>
              <a:rPr lang="en-US" dirty="0" smtClean="0"/>
              <a:t>Thursday:</a:t>
            </a:r>
          </a:p>
          <a:p>
            <a:r>
              <a:rPr lang="en-US" dirty="0" smtClean="0"/>
              <a:t>Friday:</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41</a:t>
            </a:fld>
            <a:endParaRPr lang="en-US"/>
          </a:p>
        </p:txBody>
      </p:sp>
    </p:spTree>
    <p:extLst>
      <p:ext uri="{BB962C8B-B14F-4D97-AF65-F5344CB8AC3E}">
        <p14:creationId xmlns:p14="http://schemas.microsoft.com/office/powerpoint/2010/main" val="298000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42</a:t>
            </a:fld>
            <a:endParaRPr lang="en-US"/>
          </a:p>
        </p:txBody>
      </p:sp>
    </p:spTree>
    <p:extLst>
      <p:ext uri="{BB962C8B-B14F-4D97-AF65-F5344CB8AC3E}">
        <p14:creationId xmlns:p14="http://schemas.microsoft.com/office/powerpoint/2010/main" val="33771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Experience – over</a:t>
            </a:r>
            <a:r>
              <a:rPr lang="en-US" baseline="0" dirty="0" smtClean="0"/>
              <a:t> 12 years in online marketing, social media, understanding technology</a:t>
            </a:r>
            <a:endParaRPr lang="en-US" dirty="0" smtClean="0"/>
          </a:p>
          <a:p>
            <a:r>
              <a:rPr lang="en-US" dirty="0" smtClean="0"/>
              <a:t>Relevance – research trends, </a:t>
            </a:r>
          </a:p>
          <a:p>
            <a:r>
              <a:rPr lang="en-US" dirty="0" smtClean="0"/>
              <a:t>Interests – create niche websites, test out new ideas, go geek</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6</a:t>
            </a:fld>
            <a:endParaRPr lang="en-US"/>
          </a:p>
        </p:txBody>
      </p:sp>
    </p:spTree>
    <p:extLst>
      <p:ext uri="{BB962C8B-B14F-4D97-AF65-F5344CB8AC3E}">
        <p14:creationId xmlns:p14="http://schemas.microsoft.com/office/powerpoint/2010/main" val="1417159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43</a:t>
            </a:fld>
            <a:endParaRPr lang="en-US"/>
          </a:p>
        </p:txBody>
      </p:sp>
    </p:spTree>
    <p:extLst>
      <p:ext uri="{BB962C8B-B14F-4D97-AF65-F5344CB8AC3E}">
        <p14:creationId xmlns:p14="http://schemas.microsoft.com/office/powerpoint/2010/main" val="375749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44</a:t>
            </a:fld>
            <a:endParaRPr lang="en-US"/>
          </a:p>
        </p:txBody>
      </p:sp>
    </p:spTree>
    <p:extLst>
      <p:ext uri="{BB962C8B-B14F-4D97-AF65-F5344CB8AC3E}">
        <p14:creationId xmlns:p14="http://schemas.microsoft.com/office/powerpoint/2010/main" val="3243256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45</a:t>
            </a:fld>
            <a:endParaRPr lang="en-US"/>
          </a:p>
        </p:txBody>
      </p:sp>
    </p:spTree>
    <p:extLst>
      <p:ext uri="{BB962C8B-B14F-4D97-AF65-F5344CB8AC3E}">
        <p14:creationId xmlns:p14="http://schemas.microsoft.com/office/powerpoint/2010/main" val="2092322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46</a:t>
            </a:fld>
            <a:endParaRPr lang="en-US"/>
          </a:p>
        </p:txBody>
      </p:sp>
    </p:spTree>
    <p:extLst>
      <p:ext uri="{BB962C8B-B14F-4D97-AF65-F5344CB8AC3E}">
        <p14:creationId xmlns:p14="http://schemas.microsoft.com/office/powerpoint/2010/main" val="375703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 20 rule is in effect</a:t>
            </a:r>
          </a:p>
          <a:p>
            <a:r>
              <a:rPr lang="en-US" dirty="0" smtClean="0"/>
              <a:t>80% read</a:t>
            </a:r>
          </a:p>
          <a:p>
            <a:r>
              <a:rPr lang="en-US" dirty="0" smtClean="0"/>
              <a:t>20% write</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11</a:t>
            </a:fld>
            <a:endParaRPr lang="en-US"/>
          </a:p>
        </p:txBody>
      </p:sp>
    </p:spTree>
    <p:extLst>
      <p:ext uri="{BB962C8B-B14F-4D97-AF65-F5344CB8AC3E}">
        <p14:creationId xmlns:p14="http://schemas.microsoft.com/office/powerpoint/2010/main" val="97800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48AD8D-A4D7-43EC-AC0B-9113723AC0CB}" type="slidenum">
              <a:rPr lang="en-US" smtClean="0"/>
              <a:t>12</a:t>
            </a:fld>
            <a:endParaRPr lang="en-US"/>
          </a:p>
        </p:txBody>
      </p:sp>
    </p:spTree>
    <p:extLst>
      <p:ext uri="{BB962C8B-B14F-4D97-AF65-F5344CB8AC3E}">
        <p14:creationId xmlns:p14="http://schemas.microsoft.com/office/powerpoint/2010/main" val="9899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people search for things, the search engine tells them what is most relevant.  In order to be important, you must be found.  In order to be found, you must be reliable</a:t>
            </a:r>
            <a:r>
              <a:rPr lang="en-US" baseline="0" dirty="0" smtClean="0"/>
              <a:t> and good.</a:t>
            </a:r>
          </a:p>
          <a:p>
            <a:endParaRPr lang="en-US" dirty="0" smtClean="0"/>
          </a:p>
          <a:p>
            <a:r>
              <a:rPr lang="en-US" dirty="0" smtClean="0"/>
              <a:t>Analyzing results</a:t>
            </a:r>
          </a:p>
          <a:p>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13</a:t>
            </a:fld>
            <a:endParaRPr lang="en-US"/>
          </a:p>
        </p:txBody>
      </p:sp>
    </p:spTree>
    <p:extLst>
      <p:ext uri="{BB962C8B-B14F-4D97-AF65-F5344CB8AC3E}">
        <p14:creationId xmlns:p14="http://schemas.microsoft.com/office/powerpoint/2010/main" val="118957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a:t>
            </a:r>
            <a:r>
              <a:rPr lang="en-US" baseline="0" dirty="0" smtClean="0"/>
              <a:t> Content</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14</a:t>
            </a:fld>
            <a:endParaRPr lang="en-US"/>
          </a:p>
        </p:txBody>
      </p:sp>
    </p:spTree>
    <p:extLst>
      <p:ext uri="{BB962C8B-B14F-4D97-AF65-F5344CB8AC3E}">
        <p14:creationId xmlns:p14="http://schemas.microsoft.com/office/powerpoint/2010/main" val="249113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Writing Content</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15</a:t>
            </a:fld>
            <a:endParaRPr lang="en-US"/>
          </a:p>
        </p:txBody>
      </p:sp>
    </p:spTree>
    <p:extLst>
      <p:ext uri="{BB962C8B-B14F-4D97-AF65-F5344CB8AC3E}">
        <p14:creationId xmlns:p14="http://schemas.microsoft.com/office/powerpoint/2010/main" val="348908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Writing Content – marketing</a:t>
            </a:r>
          </a:p>
          <a:p>
            <a:r>
              <a:rPr lang="en-US" dirty="0" smtClean="0"/>
              <a:t>Sharing Content – Social Media</a:t>
            </a:r>
          </a:p>
          <a:p>
            <a:r>
              <a:rPr lang="en-US" dirty="0" smtClean="0"/>
              <a:t>Tracking Results – Search engines</a:t>
            </a:r>
            <a:endParaRPr lang="en-US" dirty="0"/>
          </a:p>
        </p:txBody>
      </p:sp>
      <p:sp>
        <p:nvSpPr>
          <p:cNvPr id="4" name="Slide Number Placeholder 3"/>
          <p:cNvSpPr>
            <a:spLocks noGrp="1"/>
          </p:cNvSpPr>
          <p:nvPr>
            <p:ph type="sldNum" sz="quarter" idx="10"/>
          </p:nvPr>
        </p:nvSpPr>
        <p:spPr/>
        <p:txBody>
          <a:bodyPr/>
          <a:lstStyle/>
          <a:p>
            <a:fld id="{D348AD8D-A4D7-43EC-AC0B-9113723AC0CB}" type="slidenum">
              <a:rPr lang="en-US" smtClean="0"/>
              <a:t>16</a:t>
            </a:fld>
            <a:endParaRPr lang="en-US"/>
          </a:p>
        </p:txBody>
      </p:sp>
    </p:spTree>
    <p:extLst>
      <p:ext uri="{BB962C8B-B14F-4D97-AF65-F5344CB8AC3E}">
        <p14:creationId xmlns:p14="http://schemas.microsoft.com/office/powerpoint/2010/main" val="1499378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a:off x="170792" y="4921408"/>
            <a:ext cx="8811172" cy="289975"/>
          </a:xfrm>
          <a:prstGeom prst="roundRect">
            <a:avLst/>
          </a:prstGeom>
          <a:gradFill flip="none" rotWithShape="1">
            <a:gsLst>
              <a:gs pos="15000">
                <a:srgbClr val="C80000"/>
              </a:gs>
              <a:gs pos="44000">
                <a:srgbClr val="FF0000"/>
              </a:gs>
              <a:gs pos="70000">
                <a:srgbClr val="C80000"/>
              </a:gs>
            </a:gsLst>
            <a:lin ang="10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ark-metal-texture_pptslide.jpg"/>
          <p:cNvPicPr>
            <a:picLocks noChangeAspect="1"/>
          </p:cNvPicPr>
          <p:nvPr/>
        </p:nvPicPr>
        <p:blipFill rotWithShape="1">
          <a:blip r:embed="rId2">
            <a:extLst>
              <a:ext uri="{28A0092B-C50C-407E-A947-70E740481C1C}">
                <a14:useLocalDpi xmlns:a14="http://schemas.microsoft.com/office/drawing/2010/main" val="0"/>
              </a:ext>
            </a:extLst>
          </a:blip>
          <a:srcRect t="73427"/>
          <a:stretch/>
        </p:blipFill>
        <p:spPr>
          <a:xfrm>
            <a:off x="-26277" y="5044368"/>
            <a:ext cx="9205310" cy="1834609"/>
          </a:xfrm>
          <a:prstGeom prst="rect">
            <a:avLst/>
          </a:prstGeom>
        </p:spPr>
      </p:pic>
      <p:sp>
        <p:nvSpPr>
          <p:cNvPr id="2" name="Title 1"/>
          <p:cNvSpPr>
            <a:spLocks noGrp="1"/>
          </p:cNvSpPr>
          <p:nvPr>
            <p:ph type="ctrTitle"/>
          </p:nvPr>
        </p:nvSpPr>
        <p:spPr>
          <a:xfrm>
            <a:off x="685800" y="1395412"/>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08121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807373" y="6356350"/>
            <a:ext cx="2895600" cy="365125"/>
          </a:xfrm>
          <a:prstGeom prst="rect">
            <a:avLst/>
          </a:prstGeom>
        </p:spPr>
        <p:txBody>
          <a:bodyPr/>
          <a:lstStyle>
            <a:lvl1pPr>
              <a:defRPr>
                <a:solidFill>
                  <a:srgbClr val="BFBFBF"/>
                </a:solidFill>
              </a:defRPr>
            </a:lvl1pPr>
          </a:lstStyle>
          <a:p>
            <a:endParaRPr lang="en-US" dirty="0"/>
          </a:p>
        </p:txBody>
      </p:sp>
      <p:sp>
        <p:nvSpPr>
          <p:cNvPr id="6" name="Slide Number Placeholder 5"/>
          <p:cNvSpPr>
            <a:spLocks noGrp="1"/>
          </p:cNvSpPr>
          <p:nvPr>
            <p:ph type="sldNum" sz="quarter" idx="12"/>
          </p:nvPr>
        </p:nvSpPr>
        <p:spPr>
          <a:xfrm>
            <a:off x="6817710" y="6356350"/>
            <a:ext cx="2133600" cy="365125"/>
          </a:xfrm>
        </p:spPr>
        <p:txBody>
          <a:bodyPr/>
          <a:lstStyle>
            <a:lvl1pPr>
              <a:defRPr>
                <a:solidFill>
                  <a:srgbClr val="BFBFBF"/>
                </a:solidFill>
              </a:defRPr>
            </a:lvl1pPr>
          </a:lstStyle>
          <a:p>
            <a:fld id="{262444D5-344A-D54F-BD40-01E0FD5FEFA8}" type="slidenum">
              <a:rPr lang="en-US" smtClean="0"/>
              <a:pPr/>
              <a:t>‹#›</a:t>
            </a:fld>
            <a:endParaRPr lang="en-US" dirty="0"/>
          </a:p>
        </p:txBody>
      </p:sp>
      <p:pic>
        <p:nvPicPr>
          <p:cNvPr id="9" name="Picture 8" descr="NE logo_4c_white.ai"/>
          <p:cNvPicPr>
            <a:picLocks noChangeAspect="1"/>
          </p:cNvPicPr>
          <p:nvPr/>
        </p:nvPicPr>
        <p:blipFill rotWithShape="1">
          <a:blip r:embed="rId3">
            <a:extLst>
              <a:ext uri="{28A0092B-C50C-407E-A947-70E740481C1C}">
                <a14:useLocalDpi xmlns:a14="http://schemas.microsoft.com/office/drawing/2010/main" val="0"/>
              </a:ext>
            </a:extLst>
          </a:blip>
          <a:srcRect l="12172" t="35716" r="10724" b="37404"/>
          <a:stretch/>
        </p:blipFill>
        <p:spPr>
          <a:xfrm>
            <a:off x="211958" y="5552966"/>
            <a:ext cx="2756916" cy="1243724"/>
          </a:xfrm>
          <a:prstGeom prst="rect">
            <a:avLst/>
          </a:prstGeom>
        </p:spPr>
      </p:pic>
      <p:sp>
        <p:nvSpPr>
          <p:cNvPr id="11" name="Rounded Rectangle 10"/>
          <p:cNvSpPr/>
          <p:nvPr/>
        </p:nvSpPr>
        <p:spPr>
          <a:xfrm>
            <a:off x="170792" y="-162506"/>
            <a:ext cx="8811172" cy="289975"/>
          </a:xfrm>
          <a:prstGeom prst="roundRect">
            <a:avLst/>
          </a:prstGeom>
          <a:gradFill flip="none" rotWithShape="1">
            <a:gsLst>
              <a:gs pos="15000">
                <a:srgbClr val="C80000"/>
              </a:gs>
              <a:gs pos="44000">
                <a:srgbClr val="FF0000"/>
              </a:gs>
              <a:gs pos="70000">
                <a:srgbClr val="C80000"/>
              </a:gs>
            </a:gsLst>
            <a:lin ang="10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70792" y="4921408"/>
            <a:ext cx="8811172" cy="289975"/>
          </a:xfrm>
          <a:prstGeom prst="roundRect">
            <a:avLst/>
          </a:prstGeom>
          <a:gradFill flip="none" rotWithShape="1">
            <a:gsLst>
              <a:gs pos="15000">
                <a:srgbClr val="C80000"/>
              </a:gs>
              <a:gs pos="44000">
                <a:srgbClr val="FF0000"/>
              </a:gs>
              <a:gs pos="70000">
                <a:srgbClr val="C80000"/>
              </a:gs>
            </a:gsLst>
            <a:lin ang="10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ark-metal-texture_pptslide.jpg"/>
          <p:cNvPicPr>
            <a:picLocks noChangeAspect="1"/>
          </p:cNvPicPr>
          <p:nvPr userDrawn="1"/>
        </p:nvPicPr>
        <p:blipFill rotWithShape="1">
          <a:blip r:embed="rId2">
            <a:extLst>
              <a:ext uri="{28A0092B-C50C-407E-A947-70E740481C1C}">
                <a14:useLocalDpi xmlns:a14="http://schemas.microsoft.com/office/drawing/2010/main" val="0"/>
              </a:ext>
            </a:extLst>
          </a:blip>
          <a:srcRect t="73427"/>
          <a:stretch/>
        </p:blipFill>
        <p:spPr>
          <a:xfrm>
            <a:off x="-26277" y="5044368"/>
            <a:ext cx="9205310" cy="1834609"/>
          </a:xfrm>
          <a:prstGeom prst="rect">
            <a:avLst/>
          </a:prstGeom>
        </p:spPr>
      </p:pic>
      <p:pic>
        <p:nvPicPr>
          <p:cNvPr id="14" name="Picture 13" descr="NE logo_4c_white.ai"/>
          <p:cNvPicPr>
            <a:picLocks noChangeAspect="1"/>
          </p:cNvPicPr>
          <p:nvPr userDrawn="1"/>
        </p:nvPicPr>
        <p:blipFill rotWithShape="1">
          <a:blip r:embed="rId3">
            <a:extLst>
              <a:ext uri="{28A0092B-C50C-407E-A947-70E740481C1C}">
                <a14:useLocalDpi xmlns:a14="http://schemas.microsoft.com/office/drawing/2010/main" val="0"/>
              </a:ext>
            </a:extLst>
          </a:blip>
          <a:srcRect l="12172" t="35716" r="10724" b="37404"/>
          <a:stretch/>
        </p:blipFill>
        <p:spPr>
          <a:xfrm>
            <a:off x="211958" y="5552966"/>
            <a:ext cx="2756916" cy="1243724"/>
          </a:xfrm>
          <a:prstGeom prst="rect">
            <a:avLst/>
          </a:prstGeom>
        </p:spPr>
      </p:pic>
      <p:sp>
        <p:nvSpPr>
          <p:cNvPr id="15" name="Rounded Rectangle 14"/>
          <p:cNvSpPr/>
          <p:nvPr userDrawn="1"/>
        </p:nvSpPr>
        <p:spPr>
          <a:xfrm>
            <a:off x="170792" y="-162506"/>
            <a:ext cx="8811172" cy="289975"/>
          </a:xfrm>
          <a:prstGeom prst="roundRect">
            <a:avLst/>
          </a:prstGeom>
          <a:gradFill flip="none" rotWithShape="1">
            <a:gsLst>
              <a:gs pos="15000">
                <a:srgbClr val="C80000"/>
              </a:gs>
              <a:gs pos="44000">
                <a:srgbClr val="FF0000"/>
              </a:gs>
              <a:gs pos="70000">
                <a:srgbClr val="C80000"/>
              </a:gs>
            </a:gsLst>
            <a:lin ang="10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41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52B3F-0314-2C45-A719-0DBE298A55C8}" type="datetimeFigureOut">
              <a:rPr lang="en-US" smtClean="0"/>
              <a:pPr/>
              <a:t>6/6/2014</a:t>
            </a:fld>
            <a:endParaRPr lang="en-US"/>
          </a:p>
        </p:txBody>
      </p:sp>
      <p:sp>
        <p:nvSpPr>
          <p:cNvPr id="6" name="Slide Number Placeholder 5"/>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2132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199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619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652B3F-0314-2C45-A719-0DBE298A55C8}" type="datetimeFigureOut">
              <a:rPr lang="en-US" smtClean="0"/>
              <a:pPr/>
              <a:t>6/6/2014</a:t>
            </a:fld>
            <a:endParaRPr lang="en-US"/>
          </a:p>
        </p:txBody>
      </p:sp>
      <p:sp>
        <p:nvSpPr>
          <p:cNvPr id="6" name="Slide Number Placeholder 5"/>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419571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52B3F-0314-2C45-A719-0DBE298A55C8}" type="datetimeFigureOut">
              <a:rPr lang="en-US" smtClean="0"/>
              <a:pPr/>
              <a:t>6/6/2014</a:t>
            </a:fld>
            <a:endParaRPr lang="en-US"/>
          </a:p>
        </p:txBody>
      </p:sp>
      <p:sp>
        <p:nvSpPr>
          <p:cNvPr id="6" name="Slide Number Placeholder 5"/>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120796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52B3F-0314-2C45-A719-0DBE298A55C8}" type="datetimeFigureOut">
              <a:rPr lang="en-US" smtClean="0"/>
              <a:pPr/>
              <a:t>6/6/2014</a:t>
            </a:fld>
            <a:endParaRPr lang="en-US"/>
          </a:p>
        </p:txBody>
      </p:sp>
      <p:sp>
        <p:nvSpPr>
          <p:cNvPr id="6" name="Slide Number Placeholder 5"/>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304251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855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855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652B3F-0314-2C45-A719-0DBE298A55C8}" type="datetimeFigureOut">
              <a:rPr lang="en-US" smtClean="0"/>
              <a:pPr/>
              <a:t>6/6/2014</a:t>
            </a:fld>
            <a:endParaRPr lang="en-US"/>
          </a:p>
        </p:txBody>
      </p:sp>
      <p:sp>
        <p:nvSpPr>
          <p:cNvPr id="7" name="Slide Number Placeholder 6"/>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265462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BFBFBF"/>
                </a:solidFill>
              </a:defRPr>
            </a:lvl1pPr>
          </a:lstStyle>
          <a:p>
            <a:fld id="{C2652B3F-0314-2C45-A719-0DBE298A55C8}" type="datetimeFigureOut">
              <a:rPr lang="en-US" smtClean="0"/>
              <a:pPr/>
              <a:t>6/6/2014</a:t>
            </a:fld>
            <a:endParaRPr lang="en-US" dirty="0"/>
          </a:p>
        </p:txBody>
      </p:sp>
      <p:sp>
        <p:nvSpPr>
          <p:cNvPr id="9" name="Slide Number Placeholder 8"/>
          <p:cNvSpPr>
            <a:spLocks noGrp="1"/>
          </p:cNvSpPr>
          <p:nvPr>
            <p:ph type="sldNum" sz="quarter" idx="12"/>
          </p:nvPr>
        </p:nvSpPr>
        <p:spPr/>
        <p:txBody>
          <a:bodyPr/>
          <a:lstStyle/>
          <a:p>
            <a:fld id="{262444D5-344A-D54F-BD40-01E0FD5FEFA8}" type="slidenum">
              <a:rPr lang="en-US" smtClean="0"/>
              <a:pPr/>
              <a:t>‹#›</a:t>
            </a:fld>
            <a:endParaRPr lang="en-US" dirty="0"/>
          </a:p>
        </p:txBody>
      </p:sp>
    </p:spTree>
    <p:extLst>
      <p:ext uri="{BB962C8B-B14F-4D97-AF65-F5344CB8AC3E}">
        <p14:creationId xmlns:p14="http://schemas.microsoft.com/office/powerpoint/2010/main" val="169542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652B3F-0314-2C45-A719-0DBE298A55C8}" type="datetimeFigureOut">
              <a:rPr lang="en-US" smtClean="0"/>
              <a:pPr/>
              <a:t>6/6/2014</a:t>
            </a:fld>
            <a:endParaRPr lang="en-US"/>
          </a:p>
        </p:txBody>
      </p:sp>
      <p:sp>
        <p:nvSpPr>
          <p:cNvPr id="5" name="Slide Number Placeholder 4"/>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864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52B3F-0314-2C45-A719-0DBE298A55C8}" type="datetimeFigureOut">
              <a:rPr lang="en-US" smtClean="0"/>
              <a:pPr/>
              <a:t>6/6/2014</a:t>
            </a:fld>
            <a:endParaRPr lang="en-US"/>
          </a:p>
        </p:txBody>
      </p:sp>
      <p:sp>
        <p:nvSpPr>
          <p:cNvPr id="4" name="Slide Number Placeholder 3"/>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348482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6390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476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52B3F-0314-2C45-A719-0DBE298A55C8}" type="datetimeFigureOut">
              <a:rPr lang="en-US" smtClean="0"/>
              <a:pPr/>
              <a:t>6/6/2014</a:t>
            </a:fld>
            <a:endParaRPr lang="en-US"/>
          </a:p>
        </p:txBody>
      </p:sp>
      <p:sp>
        <p:nvSpPr>
          <p:cNvPr id="7" name="Slide Number Placeholder 6"/>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34743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4452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2008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11832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52B3F-0314-2C45-A719-0DBE298A55C8}" type="datetimeFigureOut">
              <a:rPr lang="en-US" smtClean="0"/>
              <a:pPr/>
              <a:t>6/6/2014</a:t>
            </a:fld>
            <a:endParaRPr lang="en-US"/>
          </a:p>
        </p:txBody>
      </p:sp>
      <p:sp>
        <p:nvSpPr>
          <p:cNvPr id="7" name="Slide Number Placeholder 6"/>
          <p:cNvSpPr>
            <a:spLocks noGrp="1"/>
          </p:cNvSpPr>
          <p:nvPr>
            <p:ph type="sldNum" sz="quarter" idx="12"/>
          </p:nvPr>
        </p:nvSpPr>
        <p:spPr/>
        <p:txBody>
          <a:bodyPr/>
          <a:lstStyle/>
          <a:p>
            <a:fld id="{262444D5-344A-D54F-BD40-01E0FD5FEFA8}" type="slidenum">
              <a:rPr lang="en-US" smtClean="0"/>
              <a:pPr/>
              <a:t>‹#›</a:t>
            </a:fld>
            <a:endParaRPr lang="en-US"/>
          </a:p>
        </p:txBody>
      </p:sp>
    </p:spTree>
    <p:extLst>
      <p:ext uri="{BB962C8B-B14F-4D97-AF65-F5344CB8AC3E}">
        <p14:creationId xmlns:p14="http://schemas.microsoft.com/office/powerpoint/2010/main" val="162505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ed Rectangle 7"/>
          <p:cNvSpPr/>
          <p:nvPr/>
        </p:nvSpPr>
        <p:spPr>
          <a:xfrm>
            <a:off x="170795" y="5981175"/>
            <a:ext cx="8811172" cy="289975"/>
          </a:xfrm>
          <a:prstGeom prst="roundRect">
            <a:avLst/>
          </a:prstGeom>
          <a:gradFill flip="none" rotWithShape="1">
            <a:gsLst>
              <a:gs pos="15000">
                <a:srgbClr val="C80000"/>
              </a:gs>
              <a:gs pos="44000">
                <a:srgbClr val="FF0000"/>
              </a:gs>
              <a:gs pos="70000">
                <a:srgbClr val="C80000"/>
              </a:gs>
            </a:gsLst>
            <a:lin ang="10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ark-metal-texture_pptslide.jpg"/>
          <p:cNvPicPr>
            <a:picLocks noChangeAspect="1"/>
          </p:cNvPicPr>
          <p:nvPr/>
        </p:nvPicPr>
        <p:blipFill rotWithShape="1">
          <a:blip r:embed="rId13">
            <a:extLst>
              <a:ext uri="{28A0092B-C50C-407E-A947-70E740481C1C}">
                <a14:useLocalDpi xmlns:a14="http://schemas.microsoft.com/office/drawing/2010/main" val="0"/>
              </a:ext>
            </a:extLst>
          </a:blip>
          <a:srcRect t="73427" b="15496"/>
          <a:stretch/>
        </p:blipFill>
        <p:spPr>
          <a:xfrm>
            <a:off x="-26274" y="6117404"/>
            <a:ext cx="9205310" cy="764796"/>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2505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C2652B3F-0314-2C45-A719-0DBE298A55C8}" type="datetimeFigureOut">
              <a:rPr lang="en-US" smtClean="0"/>
              <a:pPr/>
              <a:t>6/6/2014</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BFBFBF"/>
                </a:solidFill>
              </a:defRPr>
            </a:lvl1pPr>
          </a:lstStyle>
          <a:p>
            <a:fld id="{262444D5-344A-D54F-BD40-01E0FD5FEFA8}" type="slidenum">
              <a:rPr lang="en-US" smtClean="0"/>
              <a:pPr/>
              <a:t>‹#›</a:t>
            </a:fld>
            <a:endParaRPr lang="en-US" dirty="0"/>
          </a:p>
        </p:txBody>
      </p:sp>
      <p:pic>
        <p:nvPicPr>
          <p:cNvPr id="9" name="Picture 8" descr="NE logo_4c_white.ai"/>
          <p:cNvPicPr>
            <a:picLocks noChangeAspect="1"/>
          </p:cNvPicPr>
          <p:nvPr/>
        </p:nvPicPr>
        <p:blipFill rotWithShape="1">
          <a:blip r:embed="rId14">
            <a:extLst>
              <a:ext uri="{28A0092B-C50C-407E-A947-70E740481C1C}">
                <a14:useLocalDpi xmlns:a14="http://schemas.microsoft.com/office/drawing/2010/main" val="0"/>
              </a:ext>
            </a:extLst>
          </a:blip>
          <a:srcRect l="12172" t="35716" r="10724" b="37404"/>
          <a:stretch/>
        </p:blipFill>
        <p:spPr>
          <a:xfrm>
            <a:off x="3867809" y="6170019"/>
            <a:ext cx="1417145" cy="639315"/>
          </a:xfrm>
          <a:prstGeom prst="rect">
            <a:avLst/>
          </a:prstGeom>
        </p:spPr>
      </p:pic>
      <p:sp>
        <p:nvSpPr>
          <p:cNvPr id="10" name="Rounded Rectangle 9"/>
          <p:cNvSpPr/>
          <p:nvPr userDrawn="1"/>
        </p:nvSpPr>
        <p:spPr>
          <a:xfrm>
            <a:off x="170795" y="5981175"/>
            <a:ext cx="8811172" cy="289975"/>
          </a:xfrm>
          <a:prstGeom prst="roundRect">
            <a:avLst/>
          </a:prstGeom>
          <a:gradFill flip="none" rotWithShape="1">
            <a:gsLst>
              <a:gs pos="15000">
                <a:srgbClr val="C80000"/>
              </a:gs>
              <a:gs pos="44000">
                <a:srgbClr val="FF0000"/>
              </a:gs>
              <a:gs pos="70000">
                <a:srgbClr val="C80000"/>
              </a:gs>
            </a:gsLst>
            <a:lin ang="10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ark-metal-texture_pptslide.jpg"/>
          <p:cNvPicPr>
            <a:picLocks noChangeAspect="1"/>
          </p:cNvPicPr>
          <p:nvPr userDrawn="1"/>
        </p:nvPicPr>
        <p:blipFill rotWithShape="1">
          <a:blip r:embed="rId13">
            <a:extLst>
              <a:ext uri="{28A0092B-C50C-407E-A947-70E740481C1C}">
                <a14:useLocalDpi xmlns:a14="http://schemas.microsoft.com/office/drawing/2010/main" val="0"/>
              </a:ext>
            </a:extLst>
          </a:blip>
          <a:srcRect t="73427" b="15496"/>
          <a:stretch/>
        </p:blipFill>
        <p:spPr>
          <a:xfrm>
            <a:off x="-26274" y="6117404"/>
            <a:ext cx="9205310" cy="764796"/>
          </a:xfrm>
          <a:prstGeom prst="rect">
            <a:avLst/>
          </a:prstGeom>
        </p:spPr>
      </p:pic>
      <p:pic>
        <p:nvPicPr>
          <p:cNvPr id="12" name="Picture 11" descr="NE logo_4c_white.ai"/>
          <p:cNvPicPr>
            <a:picLocks noChangeAspect="1"/>
          </p:cNvPicPr>
          <p:nvPr userDrawn="1"/>
        </p:nvPicPr>
        <p:blipFill rotWithShape="1">
          <a:blip r:embed="rId14">
            <a:extLst>
              <a:ext uri="{28A0092B-C50C-407E-A947-70E740481C1C}">
                <a14:useLocalDpi xmlns:a14="http://schemas.microsoft.com/office/drawing/2010/main" val="0"/>
              </a:ext>
            </a:extLst>
          </a:blip>
          <a:srcRect l="12172" t="35716" r="10724" b="37404"/>
          <a:stretch/>
        </p:blipFill>
        <p:spPr>
          <a:xfrm>
            <a:off x="3867809" y="6170019"/>
            <a:ext cx="1417145" cy="639315"/>
          </a:xfrm>
          <a:prstGeom prst="rect">
            <a:avLst/>
          </a:prstGeom>
        </p:spPr>
      </p:pic>
    </p:spTree>
    <p:extLst>
      <p:ext uri="{BB962C8B-B14F-4D97-AF65-F5344CB8AC3E}">
        <p14:creationId xmlns:p14="http://schemas.microsoft.com/office/powerpoint/2010/main" val="4290721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Market Using </a:t>
            </a:r>
            <a:br>
              <a:rPr lang="en-US" dirty="0" smtClean="0"/>
            </a:br>
            <a:r>
              <a:rPr lang="en-US" dirty="0" smtClean="0"/>
              <a:t>Social Media</a:t>
            </a:r>
            <a:endParaRPr lang="en-US" dirty="0"/>
          </a:p>
        </p:txBody>
      </p:sp>
      <p:sp>
        <p:nvSpPr>
          <p:cNvPr id="3" name="Subtitle 2"/>
          <p:cNvSpPr>
            <a:spLocks noGrp="1"/>
          </p:cNvSpPr>
          <p:nvPr>
            <p:ph type="subTitle" idx="1"/>
          </p:nvPr>
        </p:nvSpPr>
        <p:spPr/>
        <p:txBody>
          <a:bodyPr/>
          <a:lstStyle/>
          <a:p>
            <a:r>
              <a:rPr lang="en-US" dirty="0" smtClean="0"/>
              <a:t>Mike </a:t>
            </a:r>
            <a:r>
              <a:rPr lang="en-US" dirty="0" err="1" smtClean="0"/>
              <a:t>Auten</a:t>
            </a:r>
            <a:endParaRPr lang="en-US" dirty="0" smtClean="0"/>
          </a:p>
          <a:p>
            <a:r>
              <a:rPr lang="en-US" dirty="0" smtClean="0"/>
              <a:t>Director of Web Systems Services</a:t>
            </a:r>
          </a:p>
        </p:txBody>
      </p:sp>
    </p:spTree>
    <p:extLst>
      <p:ext uri="{BB962C8B-B14F-4D97-AF65-F5344CB8AC3E}">
        <p14:creationId xmlns:p14="http://schemas.microsoft.com/office/powerpoint/2010/main" val="1133871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Ability</a:t>
            </a:r>
            <a:endParaRPr lang="en-US" dirty="0"/>
          </a:p>
        </p:txBody>
      </p:sp>
      <p:sp>
        <p:nvSpPr>
          <p:cNvPr id="3" name="Content Placeholder 2"/>
          <p:cNvSpPr>
            <a:spLocks noGrp="1"/>
          </p:cNvSpPr>
          <p:nvPr>
            <p:ph idx="1"/>
          </p:nvPr>
        </p:nvSpPr>
        <p:spPr>
          <a:xfrm>
            <a:off x="457200" y="1417638"/>
            <a:ext cx="4630848" cy="4433121"/>
          </a:xfrm>
        </p:spPr>
        <p:txBody>
          <a:bodyPr/>
          <a:lstStyle/>
          <a:p>
            <a:pPr marL="514350" indent="-514350">
              <a:buFont typeface="+mj-lt"/>
              <a:buAutoNum type="arabicPeriod"/>
            </a:pPr>
            <a:r>
              <a:rPr lang="en-US" dirty="0" smtClean="0"/>
              <a:t>Rock star</a:t>
            </a:r>
          </a:p>
          <a:p>
            <a:pPr marL="514350" indent="-514350">
              <a:buFont typeface="+mj-lt"/>
              <a:buAutoNum type="arabicPeriod"/>
            </a:pPr>
            <a:r>
              <a:rPr lang="en-US" dirty="0" smtClean="0"/>
              <a:t>Backup Band</a:t>
            </a:r>
          </a:p>
          <a:p>
            <a:pPr marL="514350" indent="-514350">
              <a:buFont typeface="+mj-lt"/>
              <a:buAutoNum type="arabicPeriod"/>
            </a:pPr>
            <a:r>
              <a:rPr lang="en-US" dirty="0" smtClean="0"/>
              <a:t>#1 Fan</a:t>
            </a:r>
          </a:p>
          <a:p>
            <a:pPr marL="514350" indent="-514350">
              <a:buFont typeface="+mj-lt"/>
              <a:buAutoNum type="arabicPeriod"/>
            </a:pPr>
            <a:r>
              <a:rPr lang="en-US" dirty="0" smtClean="0"/>
              <a:t>I see them when they are in town</a:t>
            </a:r>
          </a:p>
          <a:p>
            <a:pPr marL="514350" indent="-514350">
              <a:buFont typeface="+mj-lt"/>
              <a:buAutoNum type="arabicPeriod"/>
            </a:pPr>
            <a:r>
              <a:rPr lang="en-US" dirty="0" smtClean="0"/>
              <a:t>I don’t like that kind of music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425" y="1417638"/>
            <a:ext cx="3381375" cy="3571875"/>
          </a:xfrm>
          <a:prstGeom prst="rect">
            <a:avLst/>
          </a:prstGeom>
        </p:spPr>
      </p:pic>
    </p:spTree>
    <p:extLst>
      <p:ext uri="{BB962C8B-B14F-4D97-AF65-F5344CB8AC3E}">
        <p14:creationId xmlns:p14="http://schemas.microsoft.com/office/powerpoint/2010/main" val="172055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3578086" y="1600200"/>
            <a:ext cx="5108713" cy="4250559"/>
          </a:xfrm>
        </p:spPr>
        <p:txBody>
          <a:bodyPr/>
          <a:lstStyle/>
          <a:p>
            <a:pPr marL="0" indent="0">
              <a:buNone/>
            </a:pPr>
            <a:r>
              <a:rPr lang="en-US" dirty="0" smtClean="0"/>
              <a:t>Producer</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Consumer</a:t>
            </a:r>
            <a:endParaRPr lang="en-US" dirty="0"/>
          </a:p>
        </p:txBody>
      </p:sp>
      <p:pic>
        <p:nvPicPr>
          <p:cNvPr id="1026" name="Picture 2" descr="http://www.clker.com/cliparts/0/6/8/6/11971488431079343407barretr_Pencil.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427" y="1600200"/>
            <a:ext cx="1196147" cy="119614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REhQREBAQEBUUFBQUFxAREBYQFxAVFhQWFhQUFBgcHCggGBolGxQUITEkJSorMS4uGB8/ODMsNygtLi4BCgoKDg0OGxAQGzclICYsLCwsLC8sLC83NDcsLC0sLDQsLywsLCwsLSwsNSwsLCwsLCwsLCwsLCwtLCwsLCwsLP/AABEIAMwAzAMBIgACEQEDEQH/xAAbAAEAAQUBAAAAAAAAAAAAAAAAAgEDBAUGB//EADoQAAICAQEFBgMGBQQDAQAAAAECAAMEEQUhMUFRBhITYXGBByKRMkJSYqHBIzNy0fAUU5KxNEPCFv/EABkBAQADAQEAAAAAAAAAAAAAAAACAwQBBf/EAC4RAAIBAwMBBwIHAQAAAAAAAAABAgMRMQQSIbETIjJhYqHhQlEUIzNBUoGRcf/aAAwDAQACEQMRAD8A9xiIgCIiAIiIAiIgCIiAIiIAiIgCIiAIiIAiIgCIiAIiIAiIgCIiAIiIAiIgCIiAIiIAiIgCIiAIiIAiIgCIiAIiIAiIgCIiAIiIAiIgCIiAIiIAiIgCIlGOm87gOZ5QCsTkL/iPgq5RbHt7p0L11lk9m+97TabL7WYmQQteQgY/cc+Gx9AePtLHRqJXcWV9tTvbcrm7iIlZYIiIAiIgCIiAIiIAiIgCIiAIiIAiIgCIiAIiWM3LSlGttda0QFmdz3QoHMmAXLrVRSzsFVQSWY6BQOJJ5CeN9ue27ZxbGxGKYo3PcNQ2T1C9K/8Av044fbPtlZtJjVVrVhg8N4bI0+8/Rei/XoNCi/dUaCerpdJt788/sjy9XrPoh/oRAB3VGgEyKKNSAAWJ3AAaknoBJ42OWIVVLMToFA1JM7jYexBQO82jWEbzxCeS/uZsnNRyeTe5ldmBdjJ81rkn/wBZbvJWOgHWdTj7dP30Hqv9jNIEkgs86pGM3do20a1SHCZ1NO0q2+9p5NumUDrw3zjxL1V7LwYj0Mzyor9j0Iap/Ujq4mip2s446N67jM2rayH7QK/rKnTkjRGtBmwiWqshW+ywPvLsgWp3EREAREQBERAEREAREQBETWdotvU4NLX5DhVHBeLWNyRBzJnUr8IF/a21KsWpr8ixa60GpY/oAOJJ4ADjPDO1naq3alm/WrFQ6pTwLkcHs6noOA/WYfaPtDdtO3xb9a6UP8LHB3IPxN+Jz1+kxkGu4bhPX0ukUO9LJ5Or1d+7Aki8huEzsLEZ2CIpZjwA/wA3DzldnYLWsErXvMfoBzJPIT0PYux1x10HzOftWdfIdFmmrVUF5nmKLl/wsbE2KtA1OjWEb36flXoP+5tgkuqkmEnnSqNu7Lo0y0Ele7LvdjSVuRphAs92UIl0iRInLlyiW478qRIGSQasTFkyac914MfQ75gGVUyTimRU2sG9p2ufvKD6bpnYGel6lq2DAMUJG/Rl3MPY7p57lZlmS5xsRioG67JX7nWuo836nl6zv9kYFePSlVKBEVRoB+pJ5knnM1WMY4ybqEpy5eDMiIlJoEREAREQBETmO3PbSnZlWr/xLnB8LHB3uerfhQczOpNuyON25Mrtd2po2dSbb21Y7q6V+3c3JVHTqeAng22dr37Qu/1OW3D+XSD8lS8go69TxMxNoZ92ZccrMfvueC8FrXkiDkJOsaz2NNplT70snl6rVbu7HBdrGvpNtsrZz3OK611PM8kH4mPSR2Nst737iDcPtOeCDqfPoOf6z0jZOzkoTuVjzLHi56n+3KX1aygvMxQpOfLwNj7KTHTupvJ+054uf2HQfvvm0VZFBLoE8yc23dmpU0ioErpKxK7k1AjpKGVJkSYLoxKGQMqTIEySRKxFpBpJjISaRXIjpNLfkPlucfFYqgOl2SvLrXUebdTyi698xzj4zFagdLslefWqo9erCdbsnZaUIErUIijTQSNSpt4WSVGjud3gpsfZSUVhK1CIo03c/wDOs6Gs7hp0E1rHXyAmbiOCugOunEa6kesyZN3C4L8RE4dEREARE8++JPxGTABxsbS3LYcNO8uODwazqei/Xdx7GLk7I42krszviF2+q2anhppblOuqU8lHAPbpwXXlxOh05zwi++3ItbJyrDba+8s3LoAOAA5ASwWex2uvdrbXPeZ3OpJmRWus9fT6dQ5eTzNRqHPhYLtY1m72Hsl8htF+VR9qw8F8h1bykNhbHa9vw1g/M/8A8r1b/qeg4NC1qErUKo4D/sk8z5zTOe1cGWFPc7vBk7Mw0pQV1jQDf1LHmzHmZsq5i1TJrnn1GbEjISXBLSmT1lDO2J6yhMiTIloSJoqTIFpQtLZaTUSRItIFpEtIkye042SJmistfOc0YzFaVJFuQu7xNNxqqPTqw9vOjM+e5poZkx1JFuQu7xiNxqqP4erDjpu3ce02Zs5KUVEUKqjQASupU28LJ2nS38vBDZWzEpRURQqqNABM1t/kJMiW8i0VjvN7CZOWzXwkW77gg7zbugmk2Hdbl5Iuq/h49bEtZp/5L6ad1PyDjrzmLRS+1LCNWTEU6PYPlOQQf5dZ49zq3Odzj0LWqoihFUABVGgAHACXu1JW+p+3z0M6vWkn9K9/guRETOaRETyz4lfEJ1Ztn7M79l+9bbq118Hqqfn8+XrwlGLk7I42lku/E/4lDF72HgsHySNHtGjLja/obPLlz6TxatDqXdmd2OrOxLFieJJPEyVmC9GpupurJO97FLAk8SWHOXKV728EH0Os9PTUoRV1yzz9RUk+HgnWus3+wdjG895tVrB3tzc/hX9zyjYOwzbo9mq1/Q2eQ6Dz+k7OpQAAoCgDQKBoAOgm0wtmRjVhFCoAqgaBRwEzKjMOszJrMpmWRkZ9RmShmDW0yUaZZovUjLVpPvTHVpLvSmxK5dLSBaQLSBaSUTu4kzSBaRLSDNLUju4kWmlXv7Qc1UlkxlOllw3G8jjXWeITq3Pluka0faLmuosmKp0e0fKckjiiHiE14nnO52fhJUioihVUAAAaAAchKa1XbwsltOnu5eBs3ASlFRFCqoAAA00AmcBIrGRkLWveb2HWY+WzU2kimTcta95vYdZydVVm1LCAWTFU6PYPlN5B/l18+51bnFaWbUsIBZMVTo9q7vHIP8qr8vVuc7fGx1rRa61CKoAVVGgAHACX8UV6unyZuaz9PX4K41C1qqVqEVQAFUaAAcAJciJnNQiIgFnNsK1uw4qjEeoBInh3ww2YLazYx1ezuMz66sxcuzknqSBPdyJ4z2YpGBm3YD6r3HPhn8VTFmoPnuZl9R5zRRb2TSzYpqeKLf3O1OxK9NCuvnzPr195y21/hvj2atUvgt1qPh/p9n9BO1S0+svLYDxlCk1gtaTyeV2bN2jibh4ebWOC2DwrQByDcG9yfaMftPT3vDvW3Ef8N6kKfRxu+ug856uaweh/Wa3aPZ+m5StlakHkVDD6Hh7TTDVzjkzVNLCRzFJDDvKQyn7ykMD7iX0MwMz4eGsl8K63GPHStyVPqhO8eWs15ys7F3ZOOuSo/wDZR8j6dSmnH0E1R1MZZMk9LOODp0aX0ec/s3tJj3Huizw34eFcPCYHp0PsZux/nnJOzKuVkyw8l35ihpLvyG07uL5aRLS135QvzJAA3kncABxJnVEluJs/M7gN+p3AdSZpqa32i3cQlMRTo9g1U5RB+yvMV68+cpj0PtJu6veTEU723qcsg8B0r1+s7nDxlrUIihQAAABoAByEorVtvEcmqjRvzLBXCxFqVURQqqAAANAAOQmUDLesjdkBBqfYTHy2bG0kXr8gVjVvYdZy1aWbUsKhmTFUkWWru8Yg/wAqr8vVucjTVZtOwqrMmMp0suU6eMRxpq/L1adzi4y1ItdahEUAKqjQACaOKK9XT5M3Nd8+Hr8DFx1rRa61CKoAVVGgAHKXYiZjUIiIAiIgCcV8RuxzZqrkYpVcqkELqdFvTianPrvB5GdrElGTi7o5KKkrM8i7P9tF1/0+attNyfKwddXU/nXif6l11nZYmUlo1qdLB+Vu9p6jiJse0XZXFzwP9TQrsBoto+SxP6XG8ek4bP8AhvlUHv4GWLgN4ryWNdg8kuTf9frLvy5+T9ir8yGOV7nYK3tL62+887PabLwz3c6ixBw71y6qf6bk3f8AIToNndrce0DvMaSfx6Mh9HXd9dJGVCaV1yvIKvB8Ph+Z1CuDKW0K32lDeomItwI7wIYHgynUH3Eqth5GUlxq9r9j8bIHz1qTyJG8ejDeJzGR2NysXU4eS4Xj4Vh8Ws/29dNZ6CuT1HuJcW0HgZONSUcMhKnGWUeY/wD6G6jdm4jqOduP86+vdJ3fWbfZ21acga02o/5de63/ABOhnYZOKj/bQHzA0M5Xa3YfHtJZAEf8S/w219Rx95ojqf5GWek/iZB3AliABqSTuAA4kzVYuO20W0GqYanefsnLIP6Va/XQRg9kb2YU5OTbZjghvCfeX04IzcSoO/ThwndY+OEUKoAAGgAGn0natfi0RR01neRTFx1rUKoCgDQADTTTkJdLf5+whj/n7CWL7gg1PHkJkSbZsbSV2TuvCDU8eQnO0U2bSsKIzJjKdLblOnikcaaT06tI0U2bSsKIxTHU6W3qdPE0400np1ad3iYqVItdShEUaKqjQATRxRXq6fJmV67u/D1+CuJjJUi11qERQAqqNAAJdiJmNQiIgCIiAIiIAiIgCIiARsrDAqwDA7iCNQR5icltX4c4durUq2G5+9jHuKfWv7J+k6+JKM5R5TIyipZR5Lk9jdo4ZL41gvXrS3gWH+qo6o/1+kt4nbaypvDy6fm5qy/6e3/i3yt7GevTF2js2rIXuX013L+GxA3014S/8QpfqRv1Kewcf03Y5PA29RdoFs7jH7lo8Nv13H2M2LD2/SaraXw3r3nDufHP+0/8ao+XdJ1X2M0duHtDB+1U71j7+MTemnU1N8y+052UJeB/0znazh44/wBo68sw4H2Mg2T+NdPPjOa2b2uSzcQCefhneP6q23j2m6x89LPssG8huPup3yqdOUMothVhPDNljWAkaNqOmuvL9JmMf8/YTT1Be8COIIO7d+k2OZkCsaneTuCjifT+8ilfhE20ldkMnICDU8eAUTnseizaNjIjFKFOlt6nTxNONNPl1aUxqLNo2siMVoU6XZC7u/pxop/dp3uHipSi1VKERBoqqNABNHFFeroZVeu7vw9Rh4qVItdShEQaKqjQAS9ETMa8CIiAIiIAiIgCIiAIiIAiIgCIiAIiIAiIgGn2z2YxcvffQjN/uAdxx6MN85LaPw/uTfiZItA4U5Q1I/ptG/6z0WJbCtOOGVTownlHkdu0L8TRcym6kA/zGHj1e1g3j3m2wq7Np2EIxWkbrcgbu8OPgUfu3nPRXUEEEAg7iCNQfWQopVFCoqoo10VQFA1Op0A8yZZ26tdRs/uVfh23ZyuvsQwsRKUWqpQiINFVRoAJfiJmyasCIiAIiIAiIgCIiAIiIAiIgCIiAIiIAiIgCIiAIiIAiIgCIiAIiIAiIgCIiAIiIAiI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0.gstatic.com/images?q=tbn:ANd9GcR8rXXSnQZxSY92BKi7FZetSrFk89wIHY8i7jMQXxuXq1qRMrQ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426" y="3498575"/>
            <a:ext cx="1198455" cy="119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0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I’ve </a:t>
            </a:r>
            <a:r>
              <a:rPr lang="en-US" dirty="0"/>
              <a:t>learned - </a:t>
            </a:r>
            <a:r>
              <a:rPr lang="en-US" dirty="0" smtClean="0"/>
              <a:t>#4</a:t>
            </a:r>
            <a:endParaRPr lang="en-US" dirty="0"/>
          </a:p>
        </p:txBody>
      </p:sp>
      <p:sp>
        <p:nvSpPr>
          <p:cNvPr id="3" name="Text Placeholder 2"/>
          <p:cNvSpPr>
            <a:spLocks noGrp="1"/>
          </p:cNvSpPr>
          <p:nvPr>
            <p:ph type="body" idx="1"/>
          </p:nvPr>
        </p:nvSpPr>
        <p:spPr/>
        <p:txBody>
          <a:bodyPr/>
          <a:lstStyle/>
          <a:p>
            <a:r>
              <a:rPr lang="en-US" dirty="0" smtClean="0"/>
              <a:t>How the online world works</a:t>
            </a:r>
            <a:endParaRPr lang="en-US" dirty="0"/>
          </a:p>
        </p:txBody>
      </p:sp>
    </p:spTree>
    <p:extLst>
      <p:ext uri="{BB962C8B-B14F-4D97-AF65-F5344CB8AC3E}">
        <p14:creationId xmlns:p14="http://schemas.microsoft.com/office/powerpoint/2010/main" val="809201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Basics of search engines</a:t>
            </a:r>
            <a:endParaRPr lang="en-US" dirty="0"/>
          </a:p>
        </p:txBody>
      </p:sp>
      <p:sp>
        <p:nvSpPr>
          <p:cNvPr id="3" name="Content Placeholder 2"/>
          <p:cNvSpPr>
            <a:spLocks noGrp="1"/>
          </p:cNvSpPr>
          <p:nvPr>
            <p:ph idx="1"/>
          </p:nvPr>
        </p:nvSpPr>
        <p:spPr/>
        <p:txBody>
          <a:bodyPr/>
          <a:lstStyle/>
          <a:p>
            <a:r>
              <a:rPr lang="en-US" dirty="0" smtClean="0"/>
              <a:t>Index Content</a:t>
            </a:r>
          </a:p>
          <a:p>
            <a:r>
              <a:rPr lang="en-US" dirty="0" smtClean="0"/>
              <a:t>Rank Content</a:t>
            </a:r>
          </a:p>
          <a:p>
            <a:r>
              <a:rPr lang="en-US" dirty="0" smtClean="0"/>
              <a:t>Display Search Results</a:t>
            </a:r>
          </a:p>
          <a:p>
            <a:endParaRPr lang="en-US" dirty="0"/>
          </a:p>
          <a:p>
            <a:r>
              <a:rPr lang="en-US" dirty="0" smtClean="0"/>
              <a:t>Where does your content end up?</a:t>
            </a:r>
          </a:p>
          <a:p>
            <a:r>
              <a:rPr lang="en-US" dirty="0" smtClean="0"/>
              <a:t>Analyze the results</a:t>
            </a:r>
            <a:endParaRPr lang="en-US" dirty="0"/>
          </a:p>
        </p:txBody>
      </p:sp>
    </p:spTree>
    <p:extLst>
      <p:ext uri="{BB962C8B-B14F-4D97-AF65-F5344CB8AC3E}">
        <p14:creationId xmlns:p14="http://schemas.microsoft.com/office/powerpoint/2010/main" val="4053477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Basics of social media</a:t>
            </a:r>
            <a:endParaRPr lang="en-US" dirty="0"/>
          </a:p>
        </p:txBody>
      </p:sp>
      <p:sp>
        <p:nvSpPr>
          <p:cNvPr id="3" name="Content Placeholder 2"/>
          <p:cNvSpPr>
            <a:spLocks noGrp="1"/>
          </p:cNvSpPr>
          <p:nvPr>
            <p:ph idx="1"/>
          </p:nvPr>
        </p:nvSpPr>
        <p:spPr/>
        <p:txBody>
          <a:bodyPr/>
          <a:lstStyle/>
          <a:p>
            <a:r>
              <a:rPr lang="en-US" dirty="0" smtClean="0"/>
              <a:t>Find like-minded people</a:t>
            </a:r>
          </a:p>
          <a:p>
            <a:r>
              <a:rPr lang="en-US" dirty="0" smtClean="0"/>
              <a:t>Share content that interests people</a:t>
            </a:r>
          </a:p>
          <a:p>
            <a:r>
              <a:rPr lang="en-US" dirty="0" smtClean="0"/>
              <a:t>Consume content that others find interesting</a:t>
            </a:r>
          </a:p>
          <a:p>
            <a:endParaRPr lang="en-US" dirty="0"/>
          </a:p>
          <a:p>
            <a:r>
              <a:rPr lang="en-US" dirty="0" smtClean="0"/>
              <a:t>How does your content get shared?</a:t>
            </a:r>
          </a:p>
          <a:p>
            <a:pPr marL="0" indent="0">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Basics of marketing</a:t>
            </a:r>
            <a:endParaRPr lang="en-US" dirty="0"/>
          </a:p>
        </p:txBody>
      </p:sp>
      <p:sp>
        <p:nvSpPr>
          <p:cNvPr id="3" name="Content Placeholder 2"/>
          <p:cNvSpPr>
            <a:spLocks noGrp="1"/>
          </p:cNvSpPr>
          <p:nvPr>
            <p:ph idx="1"/>
          </p:nvPr>
        </p:nvSpPr>
        <p:spPr/>
        <p:txBody>
          <a:bodyPr/>
          <a:lstStyle/>
          <a:p>
            <a:r>
              <a:rPr lang="en-US" dirty="0" smtClean="0"/>
              <a:t>Get people interested in what you want</a:t>
            </a:r>
          </a:p>
          <a:p>
            <a:r>
              <a:rPr lang="en-US" dirty="0" smtClean="0"/>
              <a:t>Get people to take action</a:t>
            </a:r>
          </a:p>
          <a:p>
            <a:endParaRPr lang="en-US" dirty="0"/>
          </a:p>
          <a:p>
            <a:r>
              <a:rPr lang="en-US" dirty="0" smtClean="0"/>
              <a:t>How to write great content</a:t>
            </a:r>
          </a:p>
          <a:p>
            <a:r>
              <a:rPr lang="en-US" dirty="0" smtClean="0"/>
              <a:t>How well does your message perform?</a:t>
            </a:r>
            <a:endParaRPr lang="en-US" dirty="0"/>
          </a:p>
        </p:txBody>
      </p:sp>
      <p:cxnSp>
        <p:nvCxnSpPr>
          <p:cNvPr id="5" name="Straight Connector 4"/>
          <p:cNvCxnSpPr/>
          <p:nvPr/>
        </p:nvCxnSpPr>
        <p:spPr>
          <a:xfrm>
            <a:off x="536713" y="3041374"/>
            <a:ext cx="8070574"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Tie it all together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8309" y="1172786"/>
            <a:ext cx="4787381" cy="4787381"/>
          </a:xfrm>
        </p:spPr>
      </p:pic>
    </p:spTree>
    <p:extLst>
      <p:ext uri="{BB962C8B-B14F-4D97-AF65-F5344CB8AC3E}">
        <p14:creationId xmlns:p14="http://schemas.microsoft.com/office/powerpoint/2010/main" val="321124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good </a:t>
            </a:r>
            <a:r>
              <a:rPr lang="en-US" dirty="0"/>
              <a:t>post - </a:t>
            </a:r>
            <a:r>
              <a:rPr lang="en-US" dirty="0" smtClean="0"/>
              <a:t>#5</a:t>
            </a:r>
            <a:endParaRPr lang="en-US" dirty="0"/>
          </a:p>
        </p:txBody>
      </p:sp>
      <p:sp>
        <p:nvSpPr>
          <p:cNvPr id="3" name="Text Placeholder 2"/>
          <p:cNvSpPr>
            <a:spLocks noGrp="1"/>
          </p:cNvSpPr>
          <p:nvPr>
            <p:ph type="body" idx="1"/>
          </p:nvPr>
        </p:nvSpPr>
        <p:spPr/>
        <p:txBody>
          <a:bodyPr/>
          <a:lstStyle/>
          <a:p>
            <a:r>
              <a:rPr lang="en-US" dirty="0" smtClean="0"/>
              <a:t>Tips for Writing Effective Content</a:t>
            </a:r>
            <a:endParaRPr lang="en-US" dirty="0"/>
          </a:p>
        </p:txBody>
      </p:sp>
    </p:spTree>
    <p:extLst>
      <p:ext uri="{BB962C8B-B14F-4D97-AF65-F5344CB8AC3E}">
        <p14:creationId xmlns:p14="http://schemas.microsoft.com/office/powerpoint/2010/main" val="182870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Information</a:t>
            </a:r>
            <a:endParaRPr lang="en-US" dirty="0"/>
          </a:p>
        </p:txBody>
      </p:sp>
      <p:sp>
        <p:nvSpPr>
          <p:cNvPr id="3" name="Content Placeholder 2"/>
          <p:cNvSpPr>
            <a:spLocks noGrp="1"/>
          </p:cNvSpPr>
          <p:nvPr>
            <p:ph idx="1"/>
          </p:nvPr>
        </p:nvSpPr>
        <p:spPr/>
        <p:txBody>
          <a:bodyPr/>
          <a:lstStyle/>
          <a:p>
            <a:r>
              <a:rPr lang="en-US" dirty="0" smtClean="0"/>
              <a:t>Offer something of value</a:t>
            </a:r>
          </a:p>
          <a:p>
            <a:r>
              <a:rPr lang="en-US" dirty="0" smtClean="0"/>
              <a:t>Facts are great – opinions are valuable</a:t>
            </a:r>
          </a:p>
          <a:p>
            <a:r>
              <a:rPr lang="en-US" dirty="0" smtClean="0"/>
              <a:t>Tell how you are using, doing, enjoying, etc… it!</a:t>
            </a:r>
          </a:p>
          <a:p>
            <a:endParaRPr lang="en-US" dirty="0"/>
          </a:p>
          <a:p>
            <a:r>
              <a:rPr lang="en-US" dirty="0">
                <a:solidFill>
                  <a:srgbClr val="FF0000"/>
                </a:solidFill>
              </a:rPr>
              <a:t>Example: </a:t>
            </a:r>
            <a:r>
              <a:rPr lang="en-US" dirty="0" smtClean="0">
                <a:solidFill>
                  <a:srgbClr val="FF0000"/>
                </a:solidFill>
              </a:rPr>
              <a:t>I’m going to the IAAP </a:t>
            </a:r>
            <a:r>
              <a:rPr lang="en-US" dirty="0">
                <a:solidFill>
                  <a:srgbClr val="FF0000"/>
                </a:solidFill>
              </a:rPr>
              <a:t>Conference </a:t>
            </a:r>
            <a:r>
              <a:rPr lang="en-US" dirty="0" smtClean="0">
                <a:solidFill>
                  <a:srgbClr val="FF0000"/>
                </a:solidFill>
              </a:rPr>
              <a:t>to </a:t>
            </a:r>
            <a:r>
              <a:rPr lang="en-US" dirty="0">
                <a:solidFill>
                  <a:srgbClr val="FF0000"/>
                </a:solidFill>
              </a:rPr>
              <a:t>learn about Marketing and Social Media.</a:t>
            </a:r>
          </a:p>
        </p:txBody>
      </p:sp>
    </p:spTree>
    <p:extLst>
      <p:ext uri="{BB962C8B-B14F-4D97-AF65-F5344CB8AC3E}">
        <p14:creationId xmlns:p14="http://schemas.microsoft.com/office/powerpoint/2010/main" val="1018481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Images</a:t>
            </a:r>
            <a:endParaRPr lang="en-US" dirty="0"/>
          </a:p>
        </p:txBody>
      </p:sp>
      <p:sp>
        <p:nvSpPr>
          <p:cNvPr id="3" name="Content Placeholder 2"/>
          <p:cNvSpPr>
            <a:spLocks noGrp="1"/>
          </p:cNvSpPr>
          <p:nvPr>
            <p:ph idx="1"/>
          </p:nvPr>
        </p:nvSpPr>
        <p:spPr/>
        <p:txBody>
          <a:bodyPr/>
          <a:lstStyle/>
          <a:p>
            <a:r>
              <a:rPr lang="en-US" dirty="0" smtClean="0"/>
              <a:t>Bigger is Better</a:t>
            </a:r>
          </a:p>
          <a:p>
            <a:r>
              <a:rPr lang="en-US" dirty="0" smtClean="0"/>
              <a:t>Know the limits of your platform</a:t>
            </a:r>
          </a:p>
          <a:p>
            <a:r>
              <a:rPr lang="en-US" dirty="0" smtClean="0"/>
              <a:t>Add a logo if its relevant</a:t>
            </a:r>
            <a:endParaRPr lang="en-US" dirty="0"/>
          </a:p>
        </p:txBody>
      </p:sp>
      <p:pic>
        <p:nvPicPr>
          <p:cNvPr id="2050"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49179"/>
            <a:ext cx="38100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8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doing here</a:t>
            </a:r>
            <a:endParaRPr lang="en-US" dirty="0"/>
          </a:p>
        </p:txBody>
      </p:sp>
      <p:sp>
        <p:nvSpPr>
          <p:cNvPr id="3" name="Text Placeholder 2"/>
          <p:cNvSpPr>
            <a:spLocks noGrp="1"/>
          </p:cNvSpPr>
          <p:nvPr>
            <p:ph type="body" idx="1"/>
          </p:nvPr>
        </p:nvSpPr>
        <p:spPr>
          <a:xfrm>
            <a:off x="722313" y="1391479"/>
            <a:ext cx="7772400" cy="3015422"/>
          </a:xfrm>
        </p:spPr>
        <p:txBody>
          <a:bodyPr>
            <a:normAutofit fontScale="92500" lnSpcReduction="20000"/>
          </a:bodyPr>
          <a:lstStyle/>
          <a:p>
            <a:pPr marL="457200" indent="-457200">
              <a:buFont typeface="+mj-lt"/>
              <a:buAutoNum type="arabicPeriod"/>
            </a:pPr>
            <a:r>
              <a:rPr lang="en-US" dirty="0"/>
              <a:t>My Mission</a:t>
            </a:r>
          </a:p>
          <a:p>
            <a:pPr marL="457200" indent="-457200">
              <a:buFont typeface="+mj-lt"/>
              <a:buAutoNum type="arabicPeriod"/>
            </a:pPr>
            <a:r>
              <a:rPr lang="en-US" dirty="0"/>
              <a:t>My Background</a:t>
            </a:r>
          </a:p>
          <a:p>
            <a:pPr marL="457200" indent="-457200">
              <a:buFont typeface="+mj-lt"/>
              <a:buAutoNum type="arabicPeriod"/>
            </a:pPr>
            <a:r>
              <a:rPr lang="en-US" dirty="0"/>
              <a:t>Your Background</a:t>
            </a:r>
          </a:p>
          <a:p>
            <a:pPr marL="457200" indent="-457200">
              <a:buFont typeface="+mj-lt"/>
              <a:buAutoNum type="arabicPeriod"/>
            </a:pPr>
            <a:r>
              <a:rPr lang="en-US" dirty="0"/>
              <a:t>Share my knowledge</a:t>
            </a:r>
          </a:p>
          <a:p>
            <a:pPr marL="457200" indent="-457200">
              <a:buFont typeface="+mj-lt"/>
              <a:buAutoNum type="arabicPeriod"/>
            </a:pPr>
            <a:r>
              <a:rPr lang="en-US" dirty="0"/>
              <a:t>Grow Your Skills</a:t>
            </a:r>
          </a:p>
          <a:p>
            <a:pPr marL="457200" indent="-457200">
              <a:buFont typeface="+mj-lt"/>
              <a:buAutoNum type="arabicPeriod"/>
            </a:pPr>
            <a:r>
              <a:rPr lang="en-US" dirty="0"/>
              <a:t>Your next steps</a:t>
            </a:r>
          </a:p>
          <a:p>
            <a:pPr marL="457200" indent="-457200">
              <a:buFont typeface="+mj-lt"/>
              <a:buAutoNum type="arabicPeriod"/>
            </a:pPr>
            <a:r>
              <a:rPr lang="en-US" dirty="0"/>
              <a:t>Media Calendar</a:t>
            </a:r>
          </a:p>
          <a:p>
            <a:pPr marL="457200" indent="-457200">
              <a:buFont typeface="+mj-lt"/>
              <a:buAutoNum type="arabicPeriod"/>
            </a:pPr>
            <a:r>
              <a:rPr lang="en-US" dirty="0"/>
              <a:t>Present a Challenge</a:t>
            </a:r>
          </a:p>
          <a:p>
            <a:pPr marL="457200" indent="-457200">
              <a:buFont typeface="+mj-lt"/>
              <a:buAutoNum type="arabicPeriod"/>
            </a:pPr>
            <a:r>
              <a:rPr lang="en-US" dirty="0" smtClean="0"/>
              <a:t>Wrap-up</a:t>
            </a:r>
          </a:p>
          <a:p>
            <a:pPr marL="457200" indent="-457200">
              <a:buFont typeface="+mj-lt"/>
              <a:buAutoNum type="arabicPeriod"/>
            </a:pPr>
            <a:r>
              <a:rPr lang="en-US" dirty="0" smtClean="0"/>
              <a:t>Thanks!</a:t>
            </a:r>
            <a:endParaRPr lang="en-US" dirty="0"/>
          </a:p>
        </p:txBody>
      </p:sp>
    </p:spTree>
    <p:extLst>
      <p:ext uri="{BB962C8B-B14F-4D97-AF65-F5344CB8AC3E}">
        <p14:creationId xmlns:p14="http://schemas.microsoft.com/office/powerpoint/2010/main" val="1017049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 Link</a:t>
            </a:r>
            <a:endParaRPr lang="en-US" dirty="0"/>
          </a:p>
        </p:txBody>
      </p:sp>
      <p:sp>
        <p:nvSpPr>
          <p:cNvPr id="3" name="Content Placeholder 2"/>
          <p:cNvSpPr>
            <a:spLocks noGrp="1"/>
          </p:cNvSpPr>
          <p:nvPr>
            <p:ph idx="1"/>
          </p:nvPr>
        </p:nvSpPr>
        <p:spPr/>
        <p:txBody>
          <a:bodyPr/>
          <a:lstStyle/>
          <a:p>
            <a:r>
              <a:rPr lang="en-US" dirty="0" smtClean="0"/>
              <a:t>References (What’s your source?)</a:t>
            </a:r>
          </a:p>
          <a:p>
            <a:r>
              <a:rPr lang="en-US" dirty="0" smtClean="0"/>
              <a:t>Registration information</a:t>
            </a:r>
          </a:p>
          <a:p>
            <a:endParaRPr lang="en-US" dirty="0"/>
          </a:p>
          <a:p>
            <a:r>
              <a:rPr lang="en-US" dirty="0" smtClean="0"/>
              <a:t>Use informative anchor text for a link</a:t>
            </a:r>
          </a:p>
          <a:p>
            <a:r>
              <a:rPr lang="en-US" dirty="0">
                <a:solidFill>
                  <a:srgbClr val="FF0000"/>
                </a:solidFill>
              </a:rPr>
              <a:t>Example: </a:t>
            </a:r>
            <a:r>
              <a:rPr lang="en-US" dirty="0" smtClean="0">
                <a:solidFill>
                  <a:srgbClr val="FF0000"/>
                </a:solidFill>
              </a:rPr>
              <a:t>I’m going to the </a:t>
            </a:r>
            <a:r>
              <a:rPr lang="en-US" u="sng" dirty="0">
                <a:solidFill>
                  <a:srgbClr val="FF0000"/>
                </a:solidFill>
              </a:rPr>
              <a:t>IAAP Conference</a:t>
            </a:r>
            <a:r>
              <a:rPr lang="en-US" dirty="0">
                <a:solidFill>
                  <a:srgbClr val="FF0000"/>
                </a:solidFill>
              </a:rPr>
              <a:t> </a:t>
            </a:r>
            <a:r>
              <a:rPr lang="en-US" dirty="0" smtClean="0">
                <a:solidFill>
                  <a:srgbClr val="FF0000"/>
                </a:solidFill>
              </a:rPr>
              <a:t>to </a:t>
            </a:r>
            <a:r>
              <a:rPr lang="en-US" dirty="0">
                <a:solidFill>
                  <a:srgbClr val="FF0000"/>
                </a:solidFill>
              </a:rPr>
              <a:t>learn about Marketing and Social Media.</a:t>
            </a:r>
          </a:p>
          <a:p>
            <a:endParaRPr lang="en-US" dirty="0" smtClean="0"/>
          </a:p>
        </p:txBody>
      </p:sp>
    </p:spTree>
    <p:extLst>
      <p:ext uri="{BB962C8B-B14F-4D97-AF65-F5344CB8AC3E}">
        <p14:creationId xmlns:p14="http://schemas.microsoft.com/office/powerpoint/2010/main" val="3575329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with Users</a:t>
            </a:r>
            <a:endParaRPr lang="en-US" dirty="0"/>
          </a:p>
        </p:txBody>
      </p:sp>
      <p:sp>
        <p:nvSpPr>
          <p:cNvPr id="3" name="Content Placeholder 2"/>
          <p:cNvSpPr>
            <a:spLocks noGrp="1"/>
          </p:cNvSpPr>
          <p:nvPr>
            <p:ph idx="1"/>
          </p:nvPr>
        </p:nvSpPr>
        <p:spPr/>
        <p:txBody>
          <a:bodyPr/>
          <a:lstStyle/>
          <a:p>
            <a:r>
              <a:rPr lang="en-US" dirty="0" smtClean="0"/>
              <a:t>Respond to responses</a:t>
            </a:r>
          </a:p>
          <a:p>
            <a:r>
              <a:rPr lang="en-US" dirty="0" smtClean="0"/>
              <a:t>Dialogue helps everyone learn</a:t>
            </a:r>
          </a:p>
          <a:p>
            <a:pPr lvl="1"/>
            <a:r>
              <a:rPr lang="en-US" dirty="0" smtClean="0"/>
              <a:t>And boosts rankings!</a:t>
            </a:r>
          </a:p>
          <a:p>
            <a:r>
              <a:rPr lang="en-US" dirty="0" smtClean="0"/>
              <a:t>Draw them out</a:t>
            </a:r>
          </a:p>
          <a:p>
            <a:r>
              <a:rPr lang="en-US" dirty="0" smtClean="0"/>
              <a:t>Open ended questions</a:t>
            </a:r>
            <a:endParaRPr lang="en-US" dirty="0"/>
          </a:p>
        </p:txBody>
      </p:sp>
    </p:spTree>
    <p:extLst>
      <p:ext uri="{BB962C8B-B14F-4D97-AF65-F5344CB8AC3E}">
        <p14:creationId xmlns:p14="http://schemas.microsoft.com/office/powerpoint/2010/main" val="1951998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Shorten URL’s</a:t>
            </a:r>
            <a:endParaRPr lang="en-US" dirty="0"/>
          </a:p>
        </p:txBody>
      </p:sp>
      <p:sp>
        <p:nvSpPr>
          <p:cNvPr id="3" name="Content Placeholder 2"/>
          <p:cNvSpPr>
            <a:spLocks noGrp="1"/>
          </p:cNvSpPr>
          <p:nvPr>
            <p:ph idx="1"/>
          </p:nvPr>
        </p:nvSpPr>
        <p:spPr/>
        <p:txBody>
          <a:bodyPr/>
          <a:lstStyle/>
          <a:p>
            <a:r>
              <a:rPr lang="en-US" dirty="0" smtClean="0"/>
              <a:t>Long addresses take up too many characters</a:t>
            </a:r>
          </a:p>
          <a:p>
            <a:r>
              <a:rPr lang="en-US" dirty="0" smtClean="0"/>
              <a:t>Use Bit.ly or any of the built in services</a:t>
            </a:r>
          </a:p>
          <a:p>
            <a:endParaRPr lang="en-US" dirty="0"/>
          </a:p>
        </p:txBody>
      </p:sp>
    </p:spTree>
    <p:extLst>
      <p:ext uri="{BB962C8B-B14F-4D97-AF65-F5344CB8AC3E}">
        <p14:creationId xmlns:p14="http://schemas.microsoft.com/office/powerpoint/2010/main" val="2031508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lstStyle/>
          <a:p>
            <a:r>
              <a:rPr lang="en-US" dirty="0" smtClean="0"/>
              <a:t>Tell readers what you want them to do</a:t>
            </a:r>
          </a:p>
          <a:p>
            <a:r>
              <a:rPr lang="en-US" dirty="0" smtClean="0"/>
              <a:t>Never leave them guessing</a:t>
            </a:r>
          </a:p>
          <a:p>
            <a:endParaRPr lang="en-US" dirty="0"/>
          </a:p>
          <a:p>
            <a:endParaRPr lang="en-US" dirty="0" smtClean="0"/>
          </a:p>
          <a:p>
            <a:r>
              <a:rPr lang="en-US" dirty="0" smtClean="0">
                <a:solidFill>
                  <a:srgbClr val="FF0000"/>
                </a:solidFill>
              </a:rPr>
              <a:t>Example</a:t>
            </a:r>
            <a:r>
              <a:rPr lang="en-US" dirty="0">
                <a:solidFill>
                  <a:srgbClr val="FF0000"/>
                </a:solidFill>
              </a:rPr>
              <a:t>: </a:t>
            </a:r>
            <a:endParaRPr lang="en-US" dirty="0" smtClean="0">
              <a:solidFill>
                <a:srgbClr val="FF0000"/>
              </a:solidFill>
            </a:endParaRPr>
          </a:p>
          <a:p>
            <a:pPr lvl="1"/>
            <a:r>
              <a:rPr lang="en-US" dirty="0" smtClean="0">
                <a:solidFill>
                  <a:srgbClr val="FF0000"/>
                </a:solidFill>
              </a:rPr>
              <a:t>JOIN ME at </a:t>
            </a:r>
            <a:r>
              <a:rPr lang="en-US" dirty="0">
                <a:solidFill>
                  <a:srgbClr val="FF0000"/>
                </a:solidFill>
              </a:rPr>
              <a:t>the </a:t>
            </a:r>
            <a:r>
              <a:rPr lang="en-US" u="sng" dirty="0">
                <a:solidFill>
                  <a:srgbClr val="FF0000"/>
                </a:solidFill>
              </a:rPr>
              <a:t>IAAP Conference</a:t>
            </a:r>
            <a:r>
              <a:rPr lang="en-US" dirty="0">
                <a:solidFill>
                  <a:srgbClr val="FF0000"/>
                </a:solidFill>
              </a:rPr>
              <a:t> and learn about Marketing and Social Media.</a:t>
            </a:r>
          </a:p>
        </p:txBody>
      </p:sp>
    </p:spTree>
    <p:extLst>
      <p:ext uri="{BB962C8B-B14F-4D97-AF65-F5344CB8AC3E}">
        <p14:creationId xmlns:p14="http://schemas.microsoft.com/office/powerpoint/2010/main" val="2280985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Brands and People</a:t>
            </a:r>
            <a:endParaRPr lang="en-US" dirty="0"/>
          </a:p>
        </p:txBody>
      </p:sp>
      <p:sp>
        <p:nvSpPr>
          <p:cNvPr id="3" name="Content Placeholder 2"/>
          <p:cNvSpPr>
            <a:spLocks noGrp="1"/>
          </p:cNvSpPr>
          <p:nvPr>
            <p:ph idx="1"/>
          </p:nvPr>
        </p:nvSpPr>
        <p:spPr/>
        <p:txBody>
          <a:bodyPr/>
          <a:lstStyle/>
          <a:p>
            <a:r>
              <a:rPr lang="en-US" dirty="0" smtClean="0"/>
              <a:t>They are notified – and may interact with you</a:t>
            </a:r>
          </a:p>
          <a:p>
            <a:r>
              <a:rPr lang="en-US" dirty="0" smtClean="0"/>
              <a:t>Bigger circle = more potential</a:t>
            </a:r>
            <a:endParaRPr lang="en-US" dirty="0"/>
          </a:p>
        </p:txBody>
      </p:sp>
      <p:pic>
        <p:nvPicPr>
          <p:cNvPr id="2050" name="Picture 2" descr="http://graphicdesignblender.com/wp-content/uploads/2011/08/referr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96935"/>
            <a:ext cx="2984249" cy="2984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78124" y="3827394"/>
            <a:ext cx="4572000" cy="923330"/>
          </a:xfrm>
          <a:prstGeom prst="rect">
            <a:avLst/>
          </a:prstGeom>
        </p:spPr>
        <p:txBody>
          <a:bodyPr>
            <a:spAutoFit/>
          </a:bodyPr>
          <a:lstStyle/>
          <a:p>
            <a:r>
              <a:rPr lang="en-US" dirty="0">
                <a:solidFill>
                  <a:srgbClr val="FF0000"/>
                </a:solidFill>
              </a:rPr>
              <a:t>Example: </a:t>
            </a:r>
          </a:p>
          <a:p>
            <a:pPr lvl="1"/>
            <a:r>
              <a:rPr lang="en-US" dirty="0">
                <a:solidFill>
                  <a:srgbClr val="FF0000"/>
                </a:solidFill>
              </a:rPr>
              <a:t>JOIN ME at the </a:t>
            </a:r>
            <a:r>
              <a:rPr lang="en-US" dirty="0" smtClean="0">
                <a:solidFill>
                  <a:srgbClr val="FF0000"/>
                </a:solidFill>
              </a:rPr>
              <a:t>@IAAP </a:t>
            </a:r>
            <a:r>
              <a:rPr lang="en-US" dirty="0">
                <a:solidFill>
                  <a:srgbClr val="FF0000"/>
                </a:solidFill>
              </a:rPr>
              <a:t>Conference and learn about Marketing and Social Media.</a:t>
            </a:r>
          </a:p>
        </p:txBody>
      </p:sp>
    </p:spTree>
    <p:extLst>
      <p:ext uri="{BB962C8B-B14F-4D97-AF65-F5344CB8AC3E}">
        <p14:creationId xmlns:p14="http://schemas.microsoft.com/office/powerpoint/2010/main" val="234103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#Hashtags</a:t>
            </a:r>
            <a:endParaRPr lang="en-US" dirty="0"/>
          </a:p>
        </p:txBody>
      </p:sp>
      <p:sp>
        <p:nvSpPr>
          <p:cNvPr id="3" name="Content Placeholder 2"/>
          <p:cNvSpPr>
            <a:spLocks noGrp="1"/>
          </p:cNvSpPr>
          <p:nvPr>
            <p:ph idx="1"/>
          </p:nvPr>
        </p:nvSpPr>
        <p:spPr/>
        <p:txBody>
          <a:bodyPr/>
          <a:lstStyle/>
          <a:p>
            <a:r>
              <a:rPr lang="en-US" dirty="0" smtClean="0"/>
              <a:t>#</a:t>
            </a:r>
            <a:r>
              <a:rPr lang="en-US" dirty="0" err="1" smtClean="0"/>
              <a:t>HashTags</a:t>
            </a:r>
            <a:r>
              <a:rPr lang="en-US" dirty="0" smtClean="0"/>
              <a:t> are a way to classify information</a:t>
            </a:r>
          </a:p>
          <a:p>
            <a:r>
              <a:rPr lang="en-US" dirty="0" smtClean="0"/>
              <a:t>Visitors can group things together and find other similar information</a:t>
            </a:r>
            <a:endParaRPr lang="en-US" dirty="0"/>
          </a:p>
          <a:p>
            <a:r>
              <a:rPr lang="en-US" dirty="0" smtClean="0"/>
              <a:t>#Don’t #overdue #it #!</a:t>
            </a:r>
          </a:p>
          <a:p>
            <a:r>
              <a:rPr lang="en-US" dirty="0">
                <a:solidFill>
                  <a:srgbClr val="FF0000"/>
                </a:solidFill>
              </a:rPr>
              <a:t>Example: </a:t>
            </a:r>
          </a:p>
          <a:p>
            <a:pPr lvl="1"/>
            <a:r>
              <a:rPr lang="en-US" dirty="0">
                <a:solidFill>
                  <a:srgbClr val="FF0000"/>
                </a:solidFill>
              </a:rPr>
              <a:t>JOIN ME at the </a:t>
            </a:r>
            <a:r>
              <a:rPr lang="en-US" u="sng" dirty="0">
                <a:solidFill>
                  <a:srgbClr val="FF0000"/>
                </a:solidFill>
              </a:rPr>
              <a:t>IAAP Conference</a:t>
            </a:r>
            <a:r>
              <a:rPr lang="en-US" dirty="0">
                <a:solidFill>
                  <a:srgbClr val="FF0000"/>
                </a:solidFill>
              </a:rPr>
              <a:t> and learn about </a:t>
            </a:r>
            <a:r>
              <a:rPr lang="en-US" dirty="0" smtClean="0">
                <a:solidFill>
                  <a:srgbClr val="FF0000"/>
                </a:solidFill>
              </a:rPr>
              <a:t>#Marketing </a:t>
            </a:r>
            <a:r>
              <a:rPr lang="en-US" dirty="0">
                <a:solidFill>
                  <a:srgbClr val="FF0000"/>
                </a:solidFill>
              </a:rPr>
              <a:t>and </a:t>
            </a:r>
            <a:r>
              <a:rPr lang="en-US" dirty="0" smtClean="0">
                <a:solidFill>
                  <a:srgbClr val="FF0000"/>
                </a:solidFill>
              </a:rPr>
              <a:t>#Social </a:t>
            </a:r>
            <a:r>
              <a:rPr lang="en-US" dirty="0">
                <a:solidFill>
                  <a:srgbClr val="FF0000"/>
                </a:solidFill>
              </a:rPr>
              <a:t>Media.</a:t>
            </a:r>
          </a:p>
          <a:p>
            <a:endParaRPr lang="en-US" dirty="0"/>
          </a:p>
        </p:txBody>
      </p:sp>
    </p:spTree>
    <p:extLst>
      <p:ext uri="{BB962C8B-B14F-4D97-AF65-F5344CB8AC3E}">
        <p14:creationId xmlns:p14="http://schemas.microsoft.com/office/powerpoint/2010/main" val="653012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the Community</a:t>
            </a:r>
            <a:endParaRPr lang="en-US" dirty="0"/>
          </a:p>
        </p:txBody>
      </p:sp>
      <p:sp>
        <p:nvSpPr>
          <p:cNvPr id="3" name="Content Placeholder 2"/>
          <p:cNvSpPr>
            <a:spLocks noGrp="1"/>
          </p:cNvSpPr>
          <p:nvPr>
            <p:ph idx="1"/>
          </p:nvPr>
        </p:nvSpPr>
        <p:spPr/>
        <p:txBody>
          <a:bodyPr/>
          <a:lstStyle/>
          <a:p>
            <a:r>
              <a:rPr lang="en-US" dirty="0" smtClean="0"/>
              <a:t>The more you engage IAAP members, the better the results</a:t>
            </a:r>
            <a:endParaRPr lang="en-US" dirty="0"/>
          </a:p>
        </p:txBody>
      </p:sp>
      <p:sp>
        <p:nvSpPr>
          <p:cNvPr id="4" name="Rectangle 3"/>
          <p:cNvSpPr/>
          <p:nvPr/>
        </p:nvSpPr>
        <p:spPr>
          <a:xfrm>
            <a:off x="2286000" y="2967335"/>
            <a:ext cx="4572000" cy="1200329"/>
          </a:xfrm>
          <a:prstGeom prst="rect">
            <a:avLst/>
          </a:prstGeom>
        </p:spPr>
        <p:txBody>
          <a:bodyPr>
            <a:spAutoFit/>
          </a:bodyPr>
          <a:lstStyle/>
          <a:p>
            <a:r>
              <a:rPr lang="en-US" dirty="0">
                <a:solidFill>
                  <a:srgbClr val="FF0000"/>
                </a:solidFill>
              </a:rPr>
              <a:t>Example: </a:t>
            </a:r>
          </a:p>
          <a:p>
            <a:pPr lvl="1"/>
            <a:r>
              <a:rPr lang="en-US" dirty="0">
                <a:solidFill>
                  <a:srgbClr val="FF0000"/>
                </a:solidFill>
              </a:rPr>
              <a:t>JOIN ME </a:t>
            </a:r>
            <a:r>
              <a:rPr lang="en-US" dirty="0" smtClean="0">
                <a:solidFill>
                  <a:srgbClr val="FF0000"/>
                </a:solidFill>
              </a:rPr>
              <a:t>and @Diane </a:t>
            </a:r>
            <a:r>
              <a:rPr lang="en-US" dirty="0" err="1" smtClean="0">
                <a:solidFill>
                  <a:srgbClr val="FF0000"/>
                </a:solidFill>
              </a:rPr>
              <a:t>Hanel</a:t>
            </a:r>
            <a:r>
              <a:rPr lang="en-US" dirty="0" smtClean="0">
                <a:solidFill>
                  <a:srgbClr val="FF0000"/>
                </a:solidFill>
              </a:rPr>
              <a:t> at </a:t>
            </a:r>
            <a:r>
              <a:rPr lang="en-US" dirty="0">
                <a:solidFill>
                  <a:srgbClr val="FF0000"/>
                </a:solidFill>
              </a:rPr>
              <a:t>the </a:t>
            </a:r>
            <a:r>
              <a:rPr lang="en-US" u="sng" dirty="0">
                <a:solidFill>
                  <a:srgbClr val="FF0000"/>
                </a:solidFill>
              </a:rPr>
              <a:t>IAAP Conference</a:t>
            </a:r>
            <a:r>
              <a:rPr lang="en-US" dirty="0">
                <a:solidFill>
                  <a:srgbClr val="FF0000"/>
                </a:solidFill>
              </a:rPr>
              <a:t> and learn about #Marketing and #Social Media.</a:t>
            </a:r>
          </a:p>
        </p:txBody>
      </p:sp>
    </p:spTree>
    <p:extLst>
      <p:ext uri="{BB962C8B-B14F-4D97-AF65-F5344CB8AC3E}">
        <p14:creationId xmlns:p14="http://schemas.microsoft.com/office/powerpoint/2010/main" val="3749942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Trending Topics</a:t>
            </a:r>
            <a:endParaRPr lang="en-US" dirty="0"/>
          </a:p>
        </p:txBody>
      </p:sp>
      <p:sp>
        <p:nvSpPr>
          <p:cNvPr id="3" name="Content Placeholder 2"/>
          <p:cNvSpPr>
            <a:spLocks noGrp="1"/>
          </p:cNvSpPr>
          <p:nvPr>
            <p:ph idx="1"/>
          </p:nvPr>
        </p:nvSpPr>
        <p:spPr/>
        <p:txBody>
          <a:bodyPr/>
          <a:lstStyle/>
          <a:p>
            <a:r>
              <a:rPr lang="en-US" dirty="0" smtClean="0"/>
              <a:t>Most people are interested in current events</a:t>
            </a:r>
          </a:p>
          <a:p>
            <a:r>
              <a:rPr lang="en-US" dirty="0" smtClean="0"/>
              <a:t>Guaranteed wide audience</a:t>
            </a:r>
          </a:p>
          <a:p>
            <a:r>
              <a:rPr lang="en-US" dirty="0" smtClean="0"/>
              <a:t>Only if they are relevant</a:t>
            </a:r>
            <a:endParaRPr lang="en-US" dirty="0"/>
          </a:p>
        </p:txBody>
      </p:sp>
    </p:spTree>
    <p:extLst>
      <p:ext uri="{BB962C8B-B14F-4D97-AF65-F5344CB8AC3E}">
        <p14:creationId xmlns:p14="http://schemas.microsoft.com/office/powerpoint/2010/main" val="198348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Value</a:t>
            </a:r>
            <a:endParaRPr lang="en-US" dirty="0"/>
          </a:p>
        </p:txBody>
      </p:sp>
      <p:sp>
        <p:nvSpPr>
          <p:cNvPr id="3" name="Content Placeholder 2"/>
          <p:cNvSpPr>
            <a:spLocks noGrp="1"/>
          </p:cNvSpPr>
          <p:nvPr>
            <p:ph idx="1"/>
          </p:nvPr>
        </p:nvSpPr>
        <p:spPr/>
        <p:txBody>
          <a:bodyPr/>
          <a:lstStyle/>
          <a:p>
            <a:r>
              <a:rPr lang="en-US" dirty="0" smtClean="0"/>
              <a:t>See themselves as members</a:t>
            </a:r>
          </a:p>
          <a:p>
            <a:pPr lvl="1"/>
            <a:r>
              <a:rPr lang="en-US" dirty="0" smtClean="0"/>
              <a:t>People </a:t>
            </a:r>
            <a:r>
              <a:rPr lang="en-US" dirty="0" smtClean="0"/>
              <a:t>join that are like </a:t>
            </a:r>
            <a:r>
              <a:rPr lang="en-US" dirty="0" smtClean="0"/>
              <a:t>them</a:t>
            </a:r>
            <a:endParaRPr lang="en-US" dirty="0"/>
          </a:p>
        </p:txBody>
      </p:sp>
    </p:spTree>
    <p:extLst>
      <p:ext uri="{BB962C8B-B14F-4D97-AF65-F5344CB8AC3E}">
        <p14:creationId xmlns:p14="http://schemas.microsoft.com/office/powerpoint/2010/main" val="2712462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Times and The Bad Times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183217"/>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Best Time to Share</a:t>
                      </a:r>
                      <a:endParaRPr lang="en-US" dirty="0"/>
                    </a:p>
                  </a:txBody>
                  <a:tcPr/>
                </a:tc>
                <a:tc>
                  <a:txBody>
                    <a:bodyPr/>
                    <a:lstStyle/>
                    <a:p>
                      <a:r>
                        <a:rPr lang="en-US" dirty="0" smtClean="0"/>
                        <a:t>Worst Time to Share</a:t>
                      </a:r>
                      <a:endParaRPr lang="en-US" dirty="0"/>
                    </a:p>
                  </a:txBody>
                  <a:tcPr/>
                </a:tc>
              </a:tr>
              <a:tr h="370840">
                <a:tc>
                  <a:txBody>
                    <a:bodyPr/>
                    <a:lstStyle/>
                    <a:p>
                      <a:r>
                        <a:rPr lang="en-US" dirty="0" smtClean="0"/>
                        <a:t>Facebook</a:t>
                      </a:r>
                      <a:endParaRPr lang="en-US" dirty="0"/>
                    </a:p>
                  </a:txBody>
                  <a:tcPr/>
                </a:tc>
                <a:tc>
                  <a:txBody>
                    <a:bodyPr/>
                    <a:lstStyle/>
                    <a:p>
                      <a:r>
                        <a:rPr lang="en-US" dirty="0" smtClean="0"/>
                        <a:t>1pm – 4pm</a:t>
                      </a:r>
                      <a:endParaRPr lang="en-US" dirty="0"/>
                    </a:p>
                  </a:txBody>
                  <a:tcPr/>
                </a:tc>
                <a:tc>
                  <a:txBody>
                    <a:bodyPr/>
                    <a:lstStyle/>
                    <a:p>
                      <a:r>
                        <a:rPr lang="en-US" dirty="0" smtClean="0"/>
                        <a:t>8pm – 8am</a:t>
                      </a:r>
                      <a:endParaRPr lang="en-US" dirty="0"/>
                    </a:p>
                  </a:txBody>
                  <a:tcPr/>
                </a:tc>
              </a:tr>
              <a:tr h="370840">
                <a:tc>
                  <a:txBody>
                    <a:bodyPr/>
                    <a:lstStyle/>
                    <a:p>
                      <a:r>
                        <a:rPr lang="en-US" dirty="0" smtClean="0"/>
                        <a:t>Twitter</a:t>
                      </a:r>
                      <a:endParaRPr lang="en-US" dirty="0"/>
                    </a:p>
                  </a:txBody>
                  <a:tcPr/>
                </a:tc>
                <a:tc>
                  <a:txBody>
                    <a:bodyPr/>
                    <a:lstStyle/>
                    <a:p>
                      <a:r>
                        <a:rPr lang="en-US" dirty="0" smtClean="0"/>
                        <a:t>1pm – 3pm</a:t>
                      </a:r>
                      <a:endParaRPr lang="en-US" dirty="0"/>
                    </a:p>
                  </a:txBody>
                  <a:tcPr/>
                </a:tc>
                <a:tc>
                  <a:txBody>
                    <a:bodyPr/>
                    <a:lstStyle/>
                    <a:p>
                      <a:r>
                        <a:rPr lang="en-US" dirty="0" smtClean="0"/>
                        <a:t>8pm – 9am</a:t>
                      </a:r>
                      <a:endParaRPr lang="en-US" dirty="0"/>
                    </a:p>
                  </a:txBody>
                  <a:tcPr/>
                </a:tc>
              </a:tr>
              <a:tr h="370840">
                <a:tc rowSpan="2">
                  <a:txBody>
                    <a:bodyPr/>
                    <a:lstStyle/>
                    <a:p>
                      <a:r>
                        <a:rPr lang="en-US" dirty="0" smtClean="0"/>
                        <a:t>Pinterest</a:t>
                      </a:r>
                      <a:endParaRPr lang="en-US" dirty="0"/>
                    </a:p>
                  </a:txBody>
                  <a:tcPr/>
                </a:tc>
                <a:tc>
                  <a:txBody>
                    <a:bodyPr/>
                    <a:lstStyle/>
                    <a:p>
                      <a:r>
                        <a:rPr lang="en-US" dirty="0" smtClean="0"/>
                        <a:t>2pm – 4pm</a:t>
                      </a:r>
                      <a:endParaRPr lang="en-US" dirty="0"/>
                    </a:p>
                  </a:txBody>
                  <a:tcPr/>
                </a:tc>
                <a:tc>
                  <a:txBody>
                    <a:bodyPr/>
                    <a:lstStyle/>
                    <a:p>
                      <a:r>
                        <a:rPr lang="en-US" dirty="0" smtClean="0"/>
                        <a:t>5pm – 7pm</a:t>
                      </a:r>
                      <a:endParaRPr lang="en-US" dirty="0"/>
                    </a:p>
                  </a:txBody>
                  <a:tcPr/>
                </a:tc>
              </a:tr>
              <a:tr h="370840">
                <a:tc vMerge="1">
                  <a:txBody>
                    <a:bodyPr/>
                    <a:lstStyle/>
                    <a:p>
                      <a:endParaRPr lang="en-US" dirty="0"/>
                    </a:p>
                  </a:txBody>
                  <a:tcPr/>
                </a:tc>
                <a:tc>
                  <a:txBody>
                    <a:bodyPr/>
                    <a:lstStyle/>
                    <a:p>
                      <a:r>
                        <a:rPr lang="en-US" dirty="0" smtClean="0"/>
                        <a:t>8pm – 1am</a:t>
                      </a:r>
                      <a:endParaRPr lang="en-US" dirty="0"/>
                    </a:p>
                  </a:txBody>
                  <a:tcPr/>
                </a:tc>
                <a:tc>
                  <a:txBody>
                    <a:bodyPr/>
                    <a:lstStyle/>
                    <a:p>
                      <a:endParaRPr lang="en-US"/>
                    </a:p>
                  </a:txBody>
                  <a:tcPr/>
                </a:tc>
              </a:tr>
              <a:tr h="370840">
                <a:tc>
                  <a:txBody>
                    <a:bodyPr/>
                    <a:lstStyle/>
                    <a:p>
                      <a:r>
                        <a:rPr lang="en-US" dirty="0" smtClean="0"/>
                        <a:t>Google +</a:t>
                      </a:r>
                      <a:endParaRPr lang="en-US" dirty="0"/>
                    </a:p>
                  </a:txBody>
                  <a:tcPr/>
                </a:tc>
                <a:tc>
                  <a:txBody>
                    <a:bodyPr/>
                    <a:lstStyle/>
                    <a:p>
                      <a:r>
                        <a:rPr lang="en-US" dirty="0" smtClean="0"/>
                        <a:t>9am – 11am</a:t>
                      </a:r>
                      <a:endParaRPr lang="en-US" dirty="0"/>
                    </a:p>
                  </a:txBody>
                  <a:tcPr/>
                </a:tc>
                <a:tc>
                  <a:txBody>
                    <a:bodyPr/>
                    <a:lstStyle/>
                    <a:p>
                      <a:r>
                        <a:rPr lang="en-US" dirty="0" smtClean="0"/>
                        <a:t>6pm – 8am</a:t>
                      </a:r>
                      <a:endParaRPr lang="en-US" dirty="0"/>
                    </a:p>
                  </a:txBody>
                  <a:tcPr/>
                </a:tc>
              </a:tr>
              <a:tr h="370840">
                <a:tc rowSpan="2">
                  <a:txBody>
                    <a:bodyPr/>
                    <a:lstStyle/>
                    <a:p>
                      <a:r>
                        <a:rPr lang="en-US" dirty="0" smtClean="0"/>
                        <a:t>LinkedIn</a:t>
                      </a:r>
                      <a:endParaRPr lang="en-US" dirty="0"/>
                    </a:p>
                  </a:txBody>
                  <a:tcPr/>
                </a:tc>
                <a:tc>
                  <a:txBody>
                    <a:bodyPr/>
                    <a:lstStyle/>
                    <a:p>
                      <a:r>
                        <a:rPr lang="en-US" dirty="0" smtClean="0"/>
                        <a:t>7am – 9am</a:t>
                      </a:r>
                      <a:endParaRPr lang="en-US" dirty="0"/>
                    </a:p>
                  </a:txBody>
                  <a:tcPr/>
                </a:tc>
                <a:tc>
                  <a:txBody>
                    <a:bodyPr/>
                    <a:lstStyle/>
                    <a:p>
                      <a:r>
                        <a:rPr lang="en-US" dirty="0" smtClean="0"/>
                        <a:t>10pm – 6am</a:t>
                      </a:r>
                      <a:endParaRPr lang="en-US" dirty="0"/>
                    </a:p>
                  </a:txBody>
                  <a:tcPr/>
                </a:tc>
              </a:tr>
              <a:tr h="370840">
                <a:tc vMerge="1">
                  <a:txBody>
                    <a:bodyPr/>
                    <a:lstStyle/>
                    <a:p>
                      <a:endParaRPr lang="en-US" dirty="0"/>
                    </a:p>
                  </a:txBody>
                  <a:tcPr/>
                </a:tc>
                <a:tc>
                  <a:txBody>
                    <a:bodyPr/>
                    <a:lstStyle/>
                    <a:p>
                      <a:r>
                        <a:rPr lang="en-US" dirty="0" smtClean="0"/>
                        <a:t>5pm – 6pm</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Mission - #1</a:t>
            </a:r>
            <a:endParaRPr lang="en-US" dirty="0"/>
          </a:p>
        </p:txBody>
      </p:sp>
      <p:sp>
        <p:nvSpPr>
          <p:cNvPr id="3" name="Text Placeholder 2"/>
          <p:cNvSpPr>
            <a:spLocks noGrp="1"/>
          </p:cNvSpPr>
          <p:nvPr>
            <p:ph type="body" idx="1"/>
          </p:nvPr>
        </p:nvSpPr>
        <p:spPr/>
        <p:txBody>
          <a:bodyPr/>
          <a:lstStyle/>
          <a:p>
            <a:r>
              <a:rPr lang="en-US" dirty="0" smtClean="0"/>
              <a:t>Why am I here speaking to you?</a:t>
            </a:r>
            <a:endParaRPr lang="en-US" dirty="0"/>
          </a:p>
        </p:txBody>
      </p:sp>
    </p:spTree>
    <p:extLst>
      <p:ext uri="{BB962C8B-B14F-4D97-AF65-F5344CB8AC3E}">
        <p14:creationId xmlns:p14="http://schemas.microsoft.com/office/powerpoint/2010/main" val="377243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Effort</a:t>
            </a:r>
            <a:endParaRPr lang="en-US" dirty="0"/>
          </a:p>
        </p:txBody>
      </p:sp>
      <p:sp>
        <p:nvSpPr>
          <p:cNvPr id="3" name="Content Placeholder 2"/>
          <p:cNvSpPr>
            <a:spLocks noGrp="1"/>
          </p:cNvSpPr>
          <p:nvPr>
            <p:ph idx="1"/>
          </p:nvPr>
        </p:nvSpPr>
        <p:spPr/>
        <p:txBody>
          <a:bodyPr/>
          <a:lstStyle/>
          <a:p>
            <a:r>
              <a:rPr lang="en-US" dirty="0" smtClean="0"/>
              <a:t>How fast do you write?</a:t>
            </a:r>
          </a:p>
          <a:p>
            <a:r>
              <a:rPr lang="en-US" dirty="0" smtClean="0"/>
              <a:t>How much time do you have?</a:t>
            </a:r>
          </a:p>
          <a:p>
            <a:r>
              <a:rPr lang="en-US" dirty="0" smtClean="0"/>
              <a:t>Do you practice?</a:t>
            </a:r>
          </a:p>
          <a:p>
            <a:r>
              <a:rPr lang="en-US" dirty="0"/>
              <a:t>What type of impact do you want to make</a:t>
            </a:r>
            <a:r>
              <a:rPr lang="en-US" dirty="0" smtClean="0"/>
              <a:t>?</a:t>
            </a:r>
          </a:p>
          <a:p>
            <a:r>
              <a:rPr lang="en-US" dirty="0" smtClean="0"/>
              <a:t>Is it important to you?</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 IAAP</a:t>
            </a:r>
            <a:r>
              <a:rPr lang="en-US" dirty="0"/>
              <a:t>? - </a:t>
            </a:r>
            <a:r>
              <a:rPr lang="en-US" dirty="0" smtClean="0"/>
              <a:t>#6</a:t>
            </a:r>
            <a:endParaRPr lang="en-US" dirty="0"/>
          </a:p>
        </p:txBody>
      </p:sp>
      <p:sp>
        <p:nvSpPr>
          <p:cNvPr id="3" name="Text Placeholder 2"/>
          <p:cNvSpPr>
            <a:spLocks noGrp="1"/>
          </p:cNvSpPr>
          <p:nvPr>
            <p:ph type="body" idx="1"/>
          </p:nvPr>
        </p:nvSpPr>
        <p:spPr/>
        <p:txBody>
          <a:bodyPr/>
          <a:lstStyle/>
          <a:p>
            <a:r>
              <a:rPr lang="en-US" dirty="0" smtClean="0"/>
              <a:t>What can I do to draw in new members?</a:t>
            </a:r>
            <a:endParaRPr lang="en-US" dirty="0"/>
          </a:p>
        </p:txBody>
      </p:sp>
    </p:spTree>
    <p:extLst>
      <p:ext uri="{BB962C8B-B14F-4D97-AF65-F5344CB8AC3E}">
        <p14:creationId xmlns:p14="http://schemas.microsoft.com/office/powerpoint/2010/main" val="2556338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 a webinar</a:t>
            </a:r>
            <a:endParaRPr lang="en-US" dirty="0"/>
          </a:p>
        </p:txBody>
      </p:sp>
      <p:pic>
        <p:nvPicPr>
          <p:cNvPr id="4" name="Content Placeholder 3" descr="decision-making-webinar.jpg"/>
          <p:cNvPicPr>
            <a:picLocks noGrp="1" noChangeAspect="1"/>
          </p:cNvPicPr>
          <p:nvPr>
            <p:ph idx="1"/>
          </p:nvPr>
        </p:nvPicPr>
        <p:blipFill>
          <a:blip r:embed="rId3"/>
          <a:stretch>
            <a:fillRect/>
          </a:stretch>
        </p:blipFill>
        <p:spPr>
          <a:xfrm>
            <a:off x="822960" y="1582102"/>
            <a:ext cx="2381250" cy="3048000"/>
          </a:xfrm>
        </p:spPr>
      </p:pic>
      <p:sp>
        <p:nvSpPr>
          <p:cNvPr id="6" name="TextBox 5"/>
          <p:cNvSpPr txBox="1"/>
          <p:nvPr/>
        </p:nvSpPr>
        <p:spPr>
          <a:xfrm>
            <a:off x="3616960" y="1582102"/>
            <a:ext cx="4866640" cy="2031325"/>
          </a:xfrm>
          <a:prstGeom prst="rect">
            <a:avLst/>
          </a:prstGeom>
          <a:noFill/>
        </p:spPr>
        <p:txBody>
          <a:bodyPr wrap="square" rtlCol="0">
            <a:spAutoFit/>
          </a:bodyPr>
          <a:lstStyle/>
          <a:p>
            <a:pPr>
              <a:buFont typeface="Arial" pitchFamily="34" charset="0"/>
              <a:buChar char="•"/>
            </a:pPr>
            <a:r>
              <a:rPr lang="en-US" dirty="0" smtClean="0"/>
              <a:t>Register for an IAAP sponsored webinar</a:t>
            </a:r>
          </a:p>
          <a:p>
            <a:pPr>
              <a:buFont typeface="Arial" pitchFamily="34" charset="0"/>
              <a:buChar char="•"/>
            </a:pPr>
            <a:r>
              <a:rPr lang="en-US" dirty="0" smtClean="0"/>
              <a:t>Write a post about what you want to learn</a:t>
            </a:r>
          </a:p>
          <a:p>
            <a:pPr>
              <a:buFont typeface="Arial" pitchFamily="34" charset="0"/>
              <a:buChar char="•"/>
            </a:pPr>
            <a:r>
              <a:rPr lang="en-US" dirty="0" smtClean="0"/>
              <a:t>Link to the webinar in your post so others can register</a:t>
            </a:r>
          </a:p>
          <a:p>
            <a:pPr>
              <a:buFont typeface="Arial" pitchFamily="34" charset="0"/>
              <a:buChar char="•"/>
            </a:pPr>
            <a:r>
              <a:rPr lang="en-US" dirty="0" smtClean="0"/>
              <a:t>Remind your followers on social media as the time gets closer</a:t>
            </a:r>
          </a:p>
          <a:p>
            <a:pPr>
              <a:buFont typeface="Arial" pitchFamily="34" charset="0"/>
              <a:buChar char="•"/>
            </a:pPr>
            <a:r>
              <a:rPr lang="en-US" dirty="0" smtClean="0"/>
              <a:t>Do a follow-up post to discuss what you learned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about Membership</a:t>
            </a:r>
            <a:endParaRPr lang="en-US" dirty="0"/>
          </a:p>
        </p:txBody>
      </p:sp>
      <p:pic>
        <p:nvPicPr>
          <p:cNvPr id="4" name="Content Placeholder 3" descr="membership-types.jpg"/>
          <p:cNvPicPr>
            <a:picLocks noGrp="1" noChangeAspect="1"/>
          </p:cNvPicPr>
          <p:nvPr>
            <p:ph idx="1"/>
          </p:nvPr>
        </p:nvPicPr>
        <p:blipFill>
          <a:blip r:embed="rId3"/>
          <a:stretch>
            <a:fillRect/>
          </a:stretch>
        </p:blipFill>
        <p:spPr>
          <a:xfrm>
            <a:off x="457200" y="1783398"/>
            <a:ext cx="3381375" cy="2305050"/>
          </a:xfrm>
        </p:spPr>
      </p:pic>
      <p:sp>
        <p:nvSpPr>
          <p:cNvPr id="5" name="TextBox 4"/>
          <p:cNvSpPr txBox="1"/>
          <p:nvPr/>
        </p:nvSpPr>
        <p:spPr>
          <a:xfrm>
            <a:off x="4155440" y="1950720"/>
            <a:ext cx="4531360" cy="1477328"/>
          </a:xfrm>
          <a:prstGeom prst="rect">
            <a:avLst/>
          </a:prstGeom>
          <a:noFill/>
        </p:spPr>
        <p:txBody>
          <a:bodyPr wrap="square" rtlCol="0">
            <a:spAutoFit/>
          </a:bodyPr>
          <a:lstStyle/>
          <a:p>
            <a:pPr>
              <a:buFont typeface="Arial" pitchFamily="34" charset="0"/>
              <a:buChar char="•"/>
            </a:pPr>
            <a:r>
              <a:rPr lang="en-US" dirty="0" smtClean="0"/>
              <a:t>Talk about the different options for membership</a:t>
            </a:r>
          </a:p>
          <a:p>
            <a:pPr>
              <a:buFont typeface="Arial" pitchFamily="34" charset="0"/>
              <a:buChar char="•"/>
            </a:pPr>
            <a:r>
              <a:rPr lang="en-US" dirty="0" smtClean="0"/>
              <a:t>Post about why you became a member</a:t>
            </a:r>
          </a:p>
          <a:p>
            <a:pPr>
              <a:buFont typeface="Arial" pitchFamily="34" charset="0"/>
              <a:buChar char="•"/>
            </a:pPr>
            <a:r>
              <a:rPr lang="en-US" dirty="0" smtClean="0"/>
              <a:t>Discuss with others the value of membership</a:t>
            </a:r>
          </a:p>
          <a:p>
            <a:pPr>
              <a:buFont typeface="Arial" pitchFamily="34" charset="0"/>
              <a:buChar char="•"/>
            </a:pPr>
            <a:r>
              <a:rPr lang="en-US" dirty="0" smtClean="0"/>
              <a:t>Always post a link</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 a book</a:t>
            </a:r>
            <a:endParaRPr lang="en-US" dirty="0"/>
          </a:p>
        </p:txBody>
      </p:sp>
      <p:pic>
        <p:nvPicPr>
          <p:cNvPr id="4" name="Content Placeholder 3" descr="book-review.jpg"/>
          <p:cNvPicPr>
            <a:picLocks noGrp="1" noChangeAspect="1"/>
          </p:cNvPicPr>
          <p:nvPr>
            <p:ph idx="1"/>
          </p:nvPr>
        </p:nvPicPr>
        <p:blipFill>
          <a:blip r:embed="rId3"/>
          <a:stretch>
            <a:fillRect/>
          </a:stretch>
        </p:blipFill>
        <p:spPr>
          <a:xfrm>
            <a:off x="5066982" y="1417638"/>
            <a:ext cx="3114675" cy="3333750"/>
          </a:xfrm>
        </p:spPr>
      </p:pic>
      <p:sp>
        <p:nvSpPr>
          <p:cNvPr id="5" name="TextBox 4"/>
          <p:cNvSpPr txBox="1"/>
          <p:nvPr/>
        </p:nvSpPr>
        <p:spPr>
          <a:xfrm>
            <a:off x="660400" y="1417638"/>
            <a:ext cx="4406582" cy="1200329"/>
          </a:xfrm>
          <a:prstGeom prst="rect">
            <a:avLst/>
          </a:prstGeom>
          <a:noFill/>
        </p:spPr>
        <p:txBody>
          <a:bodyPr wrap="square" rtlCol="0">
            <a:spAutoFit/>
          </a:bodyPr>
          <a:lstStyle/>
          <a:p>
            <a:pPr>
              <a:buFont typeface="Arial" pitchFamily="34" charset="0"/>
              <a:buChar char="•"/>
            </a:pPr>
            <a:r>
              <a:rPr lang="en-US" dirty="0" smtClean="0"/>
              <a:t>Read a book from the IAAP shop</a:t>
            </a:r>
          </a:p>
          <a:p>
            <a:pPr>
              <a:buFont typeface="Arial" pitchFamily="34" charset="0"/>
              <a:buChar char="•"/>
            </a:pPr>
            <a:r>
              <a:rPr lang="en-US" dirty="0" smtClean="0"/>
              <a:t>Write a review of the book</a:t>
            </a:r>
          </a:p>
          <a:p>
            <a:pPr>
              <a:buFont typeface="Arial" pitchFamily="34" charset="0"/>
              <a:buChar char="•"/>
            </a:pPr>
            <a:r>
              <a:rPr lang="en-US" dirty="0" smtClean="0"/>
              <a:t>Post the review online with a link back to the IAAP shop</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What You Read</a:t>
            </a:r>
            <a:endParaRPr lang="en-US" dirty="0"/>
          </a:p>
        </p:txBody>
      </p:sp>
      <p:pic>
        <p:nvPicPr>
          <p:cNvPr id="4" name="Content Placeholder 3" descr="like-what-you-read.jpg"/>
          <p:cNvPicPr>
            <a:picLocks noGrp="1" noChangeAspect="1"/>
          </p:cNvPicPr>
          <p:nvPr>
            <p:ph idx="1"/>
          </p:nvPr>
        </p:nvPicPr>
        <p:blipFill>
          <a:blip r:embed="rId3"/>
          <a:stretch>
            <a:fillRect/>
          </a:stretch>
        </p:blipFill>
        <p:spPr>
          <a:xfrm>
            <a:off x="2405062" y="1275080"/>
            <a:ext cx="4333875" cy="3133725"/>
          </a:xfrm>
        </p:spPr>
      </p:pic>
      <p:sp>
        <p:nvSpPr>
          <p:cNvPr id="5" name="TextBox 4"/>
          <p:cNvSpPr txBox="1"/>
          <p:nvPr/>
        </p:nvSpPr>
        <p:spPr>
          <a:xfrm>
            <a:off x="0" y="4846320"/>
            <a:ext cx="9144000" cy="369332"/>
          </a:xfrm>
          <a:prstGeom prst="rect">
            <a:avLst/>
          </a:prstGeom>
          <a:noFill/>
        </p:spPr>
        <p:txBody>
          <a:bodyPr wrap="square" rtlCol="0">
            <a:spAutoFit/>
          </a:bodyPr>
          <a:lstStyle/>
          <a:p>
            <a:pPr algn="ctr"/>
            <a:r>
              <a:rPr lang="en-US" dirty="0" smtClean="0"/>
              <a:t>When you read an article on the IAAP site, make sure to “Like” it.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Encourage Certification</a:t>
            </a:r>
            <a:endParaRPr lang="en-US" dirty="0"/>
          </a:p>
        </p:txBody>
      </p:sp>
      <p:pic>
        <p:nvPicPr>
          <p:cNvPr id="4" name="Content Placeholder 3" descr="certification.jpg"/>
          <p:cNvPicPr>
            <a:picLocks noGrp="1" noChangeAspect="1"/>
          </p:cNvPicPr>
          <p:nvPr>
            <p:ph idx="1"/>
          </p:nvPr>
        </p:nvPicPr>
        <p:blipFill>
          <a:blip r:embed="rId3"/>
          <a:stretch>
            <a:fillRect/>
          </a:stretch>
        </p:blipFill>
        <p:spPr>
          <a:xfrm>
            <a:off x="1869440" y="1238885"/>
            <a:ext cx="5391150" cy="2657475"/>
          </a:xfrm>
        </p:spPr>
      </p:pic>
      <p:sp>
        <p:nvSpPr>
          <p:cNvPr id="5" name="TextBox 4"/>
          <p:cNvSpPr txBox="1"/>
          <p:nvPr/>
        </p:nvSpPr>
        <p:spPr>
          <a:xfrm>
            <a:off x="2011680" y="4505960"/>
            <a:ext cx="5248910" cy="923330"/>
          </a:xfrm>
          <a:prstGeom prst="rect">
            <a:avLst/>
          </a:prstGeom>
          <a:noFill/>
        </p:spPr>
        <p:txBody>
          <a:bodyPr wrap="square" rtlCol="0">
            <a:spAutoFit/>
          </a:bodyPr>
          <a:lstStyle/>
          <a:p>
            <a:pPr>
              <a:buFont typeface="Arial" pitchFamily="34" charset="0"/>
              <a:buChar char="•"/>
            </a:pPr>
            <a:r>
              <a:rPr lang="en-US" dirty="0" smtClean="0"/>
              <a:t>Post about your own certification</a:t>
            </a:r>
          </a:p>
          <a:p>
            <a:pPr>
              <a:buFont typeface="Arial" pitchFamily="34" charset="0"/>
              <a:buChar char="•"/>
            </a:pPr>
            <a:r>
              <a:rPr lang="en-US" dirty="0" smtClean="0"/>
              <a:t>Discuss the benefits of being certified</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Ideas for Posts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smtClean="0"/>
              <a:t>A blog post / article you read that is relevant to IAAP</a:t>
            </a:r>
          </a:p>
          <a:p>
            <a:pPr marL="514350" indent="-514350">
              <a:buFont typeface="+mj-lt"/>
              <a:buAutoNum type="arabicPeriod"/>
            </a:pPr>
            <a:r>
              <a:rPr lang="en-US" dirty="0" smtClean="0"/>
              <a:t>A useful tool you use in your work – or a software tip that you just learned</a:t>
            </a:r>
          </a:p>
          <a:p>
            <a:pPr marL="514350" indent="-514350">
              <a:buFont typeface="+mj-lt"/>
              <a:buAutoNum type="arabicPeriod"/>
            </a:pPr>
            <a:r>
              <a:rPr lang="en-US" dirty="0" smtClean="0"/>
              <a:t>A new app you downloaded and tried (whether you liked it or not doesn’t matter)</a:t>
            </a:r>
          </a:p>
          <a:p>
            <a:pPr marL="514350" indent="-514350">
              <a:buFont typeface="+mj-lt"/>
              <a:buAutoNum type="arabicPeriod"/>
            </a:pPr>
            <a:r>
              <a:rPr lang="en-US" dirty="0" smtClean="0"/>
              <a:t>Someone you follow on Social media and why – or something they said that made you think (Post a link to it for extra exposure and “bonus points”)</a:t>
            </a:r>
          </a:p>
          <a:p>
            <a:pPr marL="514350" indent="-514350">
              <a:buFont typeface="+mj-lt"/>
              <a:buAutoNum type="arabicPeriod"/>
            </a:pPr>
            <a:r>
              <a:rPr lang="en-US" dirty="0" smtClean="0"/>
              <a:t>A great tutorial you used in your work – include a link to it or at least a shout out to the author</a:t>
            </a:r>
          </a:p>
          <a:p>
            <a:pPr marL="514350" indent="-514350">
              <a:buFont typeface="+mj-lt"/>
              <a:buAutoNum type="arabicPeriod"/>
            </a:pPr>
            <a:r>
              <a:rPr lang="en-US" dirty="0" smtClean="0"/>
              <a:t>A risk you took at work and how it turned out</a:t>
            </a:r>
          </a:p>
          <a:p>
            <a:pPr marL="514350" indent="-514350">
              <a:buFont typeface="+mj-lt"/>
              <a:buAutoNum type="arabicPeriod"/>
            </a:pPr>
            <a:r>
              <a:rPr lang="en-US" dirty="0" smtClean="0"/>
              <a:t>A new process or procedure that you created/changed and how it is working</a:t>
            </a:r>
          </a:p>
          <a:p>
            <a:pPr marL="514350" indent="-514350">
              <a:buFont typeface="+mj-lt"/>
              <a:buAutoNum type="arabicPeriod"/>
            </a:pPr>
            <a:r>
              <a:rPr lang="en-US" dirty="0" smtClean="0"/>
              <a:t>Ask for advice on a problem or decision from work</a:t>
            </a:r>
          </a:p>
          <a:p>
            <a:pPr marL="514350" indent="-514350">
              <a:buFont typeface="+mj-lt"/>
              <a:buAutoNum type="arabicPeriod"/>
            </a:pPr>
            <a:r>
              <a:rPr lang="en-US" dirty="0" smtClean="0"/>
              <a:t>Share a goal and outline how you plan to achieve it.</a:t>
            </a:r>
          </a:p>
          <a:p>
            <a:pPr marL="514350" indent="-514350">
              <a:buFont typeface="+mj-lt"/>
              <a:buAutoNum type="arabicPeriod"/>
            </a:pPr>
            <a:r>
              <a:rPr lang="en-US" dirty="0" smtClean="0"/>
              <a:t>Discuss something you are going to change about your routine at work to make you more successful</a:t>
            </a:r>
          </a:p>
        </p:txBody>
      </p:sp>
    </p:spTree>
    <p:extLst>
      <p:ext uri="{BB962C8B-B14F-4D97-AF65-F5344CB8AC3E}">
        <p14:creationId xmlns:p14="http://schemas.microsoft.com/office/powerpoint/2010/main" val="2976380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More Ideas for Posts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smtClean="0"/>
              <a:t>Discuss a new project you are involved in – and what the outcomes should be.  Follow up when the project is finished and document how well you did or what you should do different</a:t>
            </a:r>
          </a:p>
          <a:p>
            <a:pPr marL="514350" indent="-514350">
              <a:buFont typeface="+mj-lt"/>
              <a:buAutoNum type="arabicPeriod"/>
            </a:pPr>
            <a:r>
              <a:rPr lang="en-US" dirty="0" smtClean="0"/>
              <a:t>INFOGRAPHIC – create one or link to one that is relevant to you and your work</a:t>
            </a:r>
          </a:p>
          <a:p>
            <a:pPr marL="514350" indent="-514350">
              <a:buFont typeface="+mj-lt"/>
              <a:buAutoNum type="arabicPeriod"/>
            </a:pPr>
            <a:r>
              <a:rPr lang="en-US" dirty="0" smtClean="0"/>
              <a:t>Describe your average day and the types of things you do.  This will give someone looking to go into your field an idea of what to expect.</a:t>
            </a:r>
          </a:p>
          <a:p>
            <a:pPr marL="514350" indent="-514350">
              <a:buFont typeface="+mj-lt"/>
              <a:buAutoNum type="arabicPeriod"/>
            </a:pPr>
            <a:r>
              <a:rPr lang="en-US" dirty="0" smtClean="0"/>
              <a:t>Discuss a workshop or training that you went to.  What did you learn, who did you meet, will you go back next year?</a:t>
            </a:r>
          </a:p>
          <a:p>
            <a:pPr marL="514350" indent="-514350">
              <a:buFont typeface="+mj-lt"/>
              <a:buAutoNum type="arabicPeriod"/>
            </a:pPr>
            <a:r>
              <a:rPr lang="en-US" dirty="0" smtClean="0"/>
              <a:t>Interview another member about their biggest challenges at work and how they plan to overcome them – can resources from IAAP help?</a:t>
            </a:r>
          </a:p>
          <a:p>
            <a:pPr marL="514350" indent="-514350">
              <a:buFont typeface="+mj-lt"/>
              <a:buAutoNum type="arabicPeriod"/>
            </a:pPr>
            <a:r>
              <a:rPr lang="en-US" dirty="0" smtClean="0"/>
              <a:t>Make a Top Ten list about why you are a member of IAAP</a:t>
            </a:r>
          </a:p>
          <a:p>
            <a:pPr marL="514350" indent="-514350">
              <a:buFont typeface="+mj-lt"/>
              <a:buAutoNum type="arabicPeriod"/>
            </a:pPr>
            <a:r>
              <a:rPr lang="en-US" dirty="0" smtClean="0"/>
              <a:t>Create a list of things to do to get better at a skill that IAAP can help with</a:t>
            </a:r>
          </a:p>
          <a:p>
            <a:pPr marL="514350" indent="-514350">
              <a:buFont typeface="+mj-lt"/>
              <a:buAutoNum type="arabicPeriod"/>
            </a:pPr>
            <a:r>
              <a:rPr lang="en-US" dirty="0" smtClean="0"/>
              <a:t>Interview another member and find out why they joined the group and what they see as the biggest selling point</a:t>
            </a:r>
          </a:p>
          <a:p>
            <a:pPr marL="514350" indent="-514350">
              <a:buFont typeface="+mj-lt"/>
              <a:buAutoNum type="arabicPeriod"/>
            </a:pPr>
            <a:r>
              <a:rPr lang="en-US" dirty="0" smtClean="0"/>
              <a:t>Post a comment on another members’ blog on the IAAP site</a:t>
            </a:r>
          </a:p>
          <a:p>
            <a:pPr marL="514350" indent="-514350">
              <a:buFont typeface="+mj-lt"/>
              <a:buAutoNum type="arabicPeriod"/>
            </a:pPr>
            <a:r>
              <a:rPr lang="en-US" dirty="0" smtClean="0"/>
              <a:t>Do a Google search for Blog Post Ideas and become inspired!</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a:t>
            </a:r>
            <a:endParaRPr lang="en-US" dirty="0"/>
          </a:p>
        </p:txBody>
      </p:sp>
      <p:sp>
        <p:nvSpPr>
          <p:cNvPr id="3" name="Content Placeholder 2"/>
          <p:cNvSpPr>
            <a:spLocks noGrp="1"/>
          </p:cNvSpPr>
          <p:nvPr>
            <p:ph idx="1"/>
          </p:nvPr>
        </p:nvSpPr>
        <p:spPr/>
        <p:txBody>
          <a:bodyPr/>
          <a:lstStyle/>
          <a:p>
            <a:r>
              <a:rPr lang="en-US" dirty="0" smtClean="0"/>
              <a:t>Do I need to worry about it?</a:t>
            </a:r>
          </a:p>
          <a:p>
            <a:r>
              <a:rPr lang="en-US" dirty="0" smtClean="0"/>
              <a:t>Include IAAP or International Association of Administrative Professionals in all of your communications</a:t>
            </a:r>
            <a:endParaRPr lang="en-US" dirty="0"/>
          </a:p>
        </p:txBody>
      </p:sp>
    </p:spTree>
    <p:extLst>
      <p:ext uri="{BB962C8B-B14F-4D97-AF65-F5344CB8AC3E}">
        <p14:creationId xmlns:p14="http://schemas.microsoft.com/office/powerpoint/2010/main" val="204192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Questions</a:t>
            </a:r>
            <a:endParaRPr lang="en-US" dirty="0"/>
          </a:p>
        </p:txBody>
      </p:sp>
      <p:sp>
        <p:nvSpPr>
          <p:cNvPr id="3" name="Content Placeholder 2"/>
          <p:cNvSpPr>
            <a:spLocks noGrp="1"/>
          </p:cNvSpPr>
          <p:nvPr>
            <p:ph idx="1"/>
          </p:nvPr>
        </p:nvSpPr>
        <p:spPr/>
        <p:txBody>
          <a:bodyPr/>
          <a:lstStyle/>
          <a:p>
            <a:r>
              <a:rPr lang="en-US" dirty="0" smtClean="0"/>
              <a:t>How does IAAP recruit new members using social media?</a:t>
            </a:r>
          </a:p>
          <a:p>
            <a:r>
              <a:rPr lang="en-US" dirty="0" smtClean="0"/>
              <a:t>How do we engage with the traditional college age person?</a:t>
            </a:r>
          </a:p>
          <a:p>
            <a:r>
              <a:rPr lang="en-US" dirty="0" smtClean="0"/>
              <a:t>How can we create the most value with the least amount of work?</a:t>
            </a:r>
            <a:endParaRPr lang="en-US" dirty="0"/>
          </a:p>
        </p:txBody>
      </p:sp>
    </p:spTree>
    <p:extLst>
      <p:ext uri="{BB962C8B-B14F-4D97-AF65-F5344CB8AC3E}">
        <p14:creationId xmlns:p14="http://schemas.microsoft.com/office/powerpoint/2010/main" val="4294762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t>
            </a:r>
            <a:r>
              <a:rPr lang="en-US" dirty="0"/>
              <a:t>calendar - </a:t>
            </a:r>
            <a:r>
              <a:rPr lang="en-US" dirty="0" smtClean="0"/>
              <a:t>#7</a:t>
            </a:r>
            <a:endParaRPr lang="en-US" dirty="0"/>
          </a:p>
        </p:txBody>
      </p:sp>
      <p:sp>
        <p:nvSpPr>
          <p:cNvPr id="3" name="Text Placeholder 2"/>
          <p:cNvSpPr>
            <a:spLocks noGrp="1"/>
          </p:cNvSpPr>
          <p:nvPr>
            <p:ph type="body" idx="1"/>
          </p:nvPr>
        </p:nvSpPr>
        <p:spPr/>
        <p:txBody>
          <a:bodyPr/>
          <a:lstStyle/>
          <a:p>
            <a:r>
              <a:rPr lang="en-US" dirty="0" smtClean="0"/>
              <a:t>Suggestions on What You Should Say and When</a:t>
            </a:r>
            <a:endParaRPr lang="en-US" dirty="0"/>
          </a:p>
        </p:txBody>
      </p:sp>
    </p:spTree>
    <p:extLst>
      <p:ext uri="{BB962C8B-B14F-4D97-AF65-F5344CB8AC3E}">
        <p14:creationId xmlns:p14="http://schemas.microsoft.com/office/powerpoint/2010/main" val="1734615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Schedule</a:t>
            </a:r>
            <a:endParaRPr lang="en-US" dirty="0"/>
          </a:p>
        </p:txBody>
      </p:sp>
      <p:sp>
        <p:nvSpPr>
          <p:cNvPr id="3" name="Content Placeholder 2"/>
          <p:cNvSpPr>
            <a:spLocks noGrp="1"/>
          </p:cNvSpPr>
          <p:nvPr>
            <p:ph idx="1"/>
          </p:nvPr>
        </p:nvSpPr>
        <p:spPr/>
        <p:txBody>
          <a:bodyPr>
            <a:normAutofit/>
          </a:bodyPr>
          <a:lstStyle/>
          <a:p>
            <a:r>
              <a:rPr lang="en-US" dirty="0" smtClean="0"/>
              <a:t>Monday: Get an idea for a post – and get started!</a:t>
            </a:r>
          </a:p>
          <a:p>
            <a:r>
              <a:rPr lang="en-US" dirty="0" smtClean="0"/>
              <a:t>Tuesday: Read </a:t>
            </a:r>
            <a:r>
              <a:rPr lang="en-US" dirty="0"/>
              <a:t>and Respond to other members and other </a:t>
            </a:r>
            <a:r>
              <a:rPr lang="en-US" dirty="0" smtClean="0"/>
              <a:t>posts</a:t>
            </a:r>
          </a:p>
          <a:p>
            <a:r>
              <a:rPr lang="en-US" dirty="0"/>
              <a:t>Wednesday: Add other media to your </a:t>
            </a:r>
            <a:r>
              <a:rPr lang="en-US" dirty="0" smtClean="0"/>
              <a:t>post</a:t>
            </a:r>
          </a:p>
          <a:p>
            <a:r>
              <a:rPr lang="en-US" dirty="0" smtClean="0"/>
              <a:t>Thursday:  Finish writing and Make it Live!</a:t>
            </a:r>
          </a:p>
          <a:p>
            <a:r>
              <a:rPr lang="en-US" dirty="0" smtClean="0"/>
              <a:t>Friday:  Check stats and respond to comments</a:t>
            </a:r>
            <a:endParaRPr lang="en-US" dirty="0"/>
          </a:p>
        </p:txBody>
      </p:sp>
    </p:spTree>
    <p:extLst>
      <p:ext uri="{BB962C8B-B14F-4D97-AF65-F5344CB8AC3E}">
        <p14:creationId xmlns:p14="http://schemas.microsoft.com/office/powerpoint/2010/main" val="3070051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a:t>
            </a:r>
            <a:endParaRPr lang="en-US" dirty="0"/>
          </a:p>
        </p:txBody>
      </p:sp>
      <p:sp>
        <p:nvSpPr>
          <p:cNvPr id="3" name="Content Placeholder 2"/>
          <p:cNvSpPr>
            <a:spLocks noGrp="1"/>
          </p:cNvSpPr>
          <p:nvPr>
            <p:ph idx="1"/>
          </p:nvPr>
        </p:nvSpPr>
        <p:spPr/>
        <p:txBody>
          <a:bodyPr/>
          <a:lstStyle/>
          <a:p>
            <a:r>
              <a:rPr lang="en-US" dirty="0" smtClean="0"/>
              <a:t>Email footer</a:t>
            </a:r>
          </a:p>
          <a:p>
            <a:r>
              <a:rPr lang="en-US" dirty="0" smtClean="0"/>
              <a:t>Pictures from Meetings or Gatherings</a:t>
            </a:r>
          </a:p>
          <a:p>
            <a:r>
              <a:rPr lang="en-US" dirty="0" smtClean="0"/>
              <a:t>Make a video tutorial of something you learned as a member</a:t>
            </a:r>
          </a:p>
          <a:p>
            <a:r>
              <a:rPr lang="en-US" dirty="0" smtClean="0"/>
              <a:t>Create a viral campaign!</a:t>
            </a:r>
          </a:p>
        </p:txBody>
      </p:sp>
    </p:spTree>
    <p:extLst>
      <p:ext uri="{BB962C8B-B14F-4D97-AF65-F5344CB8AC3E}">
        <p14:creationId xmlns:p14="http://schemas.microsoft.com/office/powerpoint/2010/main" val="1330648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challenge - </a:t>
            </a:r>
            <a:r>
              <a:rPr lang="en-US" dirty="0" smtClean="0"/>
              <a:t>#8</a:t>
            </a:r>
            <a:endParaRPr lang="en-US" dirty="0"/>
          </a:p>
        </p:txBody>
      </p:sp>
      <p:sp>
        <p:nvSpPr>
          <p:cNvPr id="3" name="Text Placeholder 2"/>
          <p:cNvSpPr>
            <a:spLocks noGrp="1"/>
          </p:cNvSpPr>
          <p:nvPr>
            <p:ph type="body" idx="1"/>
          </p:nvPr>
        </p:nvSpPr>
        <p:spPr/>
        <p:txBody>
          <a:bodyPr/>
          <a:lstStyle/>
          <a:p>
            <a:r>
              <a:rPr lang="en-US" dirty="0" smtClean="0"/>
              <a:t>Bring all of the pieces together – and go viral!</a:t>
            </a:r>
            <a:endParaRPr lang="en-US" dirty="0"/>
          </a:p>
        </p:txBody>
      </p:sp>
    </p:spTree>
    <p:extLst>
      <p:ext uri="{BB962C8B-B14F-4D97-AF65-F5344CB8AC3E}">
        <p14:creationId xmlns:p14="http://schemas.microsoft.com/office/powerpoint/2010/main" val="3390811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Seth Godin for 2015</a:t>
            </a:r>
            <a:endParaRPr lang="en-US" dirty="0"/>
          </a:p>
        </p:txBody>
      </p:sp>
      <p:pic>
        <p:nvPicPr>
          <p:cNvPr id="4" name="Content Placeholder 3" descr="seth-godin-fool.jpg"/>
          <p:cNvPicPr>
            <a:picLocks noGrp="1" noChangeAspect="1"/>
          </p:cNvPicPr>
          <p:nvPr>
            <p:ph idx="1"/>
          </p:nvPr>
        </p:nvPicPr>
        <p:blipFill>
          <a:blip r:embed="rId3"/>
          <a:stretch>
            <a:fillRect/>
          </a:stretch>
        </p:blipFill>
        <p:spPr>
          <a:xfrm>
            <a:off x="407670" y="1684655"/>
            <a:ext cx="2857500" cy="3228975"/>
          </a:xfrm>
        </p:spPr>
      </p:pic>
      <p:sp>
        <p:nvSpPr>
          <p:cNvPr id="5" name="TextBox 4"/>
          <p:cNvSpPr txBox="1"/>
          <p:nvPr/>
        </p:nvSpPr>
        <p:spPr>
          <a:xfrm>
            <a:off x="3688080" y="1684655"/>
            <a:ext cx="4998720" cy="3693319"/>
          </a:xfrm>
          <a:prstGeom prst="rect">
            <a:avLst/>
          </a:prstGeom>
          <a:noFill/>
        </p:spPr>
        <p:txBody>
          <a:bodyPr wrap="square" rtlCol="0">
            <a:spAutoFit/>
          </a:bodyPr>
          <a:lstStyle/>
          <a:p>
            <a:pPr>
              <a:buFont typeface="Arial" pitchFamily="34" charset="0"/>
              <a:buChar char="•"/>
            </a:pPr>
            <a:r>
              <a:rPr lang="en-US" dirty="0" smtClean="0"/>
              <a:t>Write up an invitation to have him come speak</a:t>
            </a:r>
          </a:p>
          <a:p>
            <a:pPr>
              <a:buFont typeface="Arial" pitchFamily="34" charset="0"/>
              <a:buChar char="•"/>
            </a:pPr>
            <a:r>
              <a:rPr lang="en-US" dirty="0" smtClean="0"/>
              <a:t>Post it on the official IAAP page (so its legit)</a:t>
            </a:r>
          </a:p>
          <a:p>
            <a:pPr>
              <a:buFont typeface="Arial" pitchFamily="34" charset="0"/>
              <a:buChar char="•"/>
            </a:pPr>
            <a:r>
              <a:rPr lang="en-US" dirty="0" smtClean="0"/>
              <a:t>Create a hashtag for the campaign </a:t>
            </a:r>
            <a:r>
              <a:rPr lang="en-US" dirty="0" smtClean="0">
                <a:solidFill>
                  <a:srgbClr val="C00000"/>
                </a:solidFill>
              </a:rPr>
              <a:t>#getSeth4IAAP</a:t>
            </a:r>
          </a:p>
          <a:p>
            <a:pPr>
              <a:buFont typeface="Arial" pitchFamily="34" charset="0"/>
              <a:buChar char="•"/>
            </a:pPr>
            <a:r>
              <a:rPr lang="en-US" dirty="0" smtClean="0"/>
              <a:t>Each of you promote the post</a:t>
            </a:r>
          </a:p>
          <a:p>
            <a:pPr>
              <a:buFont typeface="Arial" pitchFamily="34" charset="0"/>
              <a:buChar char="•"/>
            </a:pPr>
            <a:r>
              <a:rPr lang="en-US" dirty="0" smtClean="0"/>
              <a:t>Make sure to share it on </a:t>
            </a:r>
            <a:r>
              <a:rPr lang="en-US" dirty="0" err="1" smtClean="0"/>
              <a:t>Facebook</a:t>
            </a:r>
            <a:r>
              <a:rPr lang="en-US" dirty="0" smtClean="0"/>
              <a:t>, Twitter, LinkedIn – even Google+</a:t>
            </a:r>
          </a:p>
          <a:p>
            <a:pPr>
              <a:buFont typeface="Arial" pitchFamily="34" charset="0"/>
              <a:buChar char="•"/>
            </a:pPr>
            <a:r>
              <a:rPr lang="en-US" dirty="0" smtClean="0"/>
              <a:t>Write about why he should come and speak</a:t>
            </a:r>
          </a:p>
          <a:p>
            <a:pPr>
              <a:buFont typeface="Arial" pitchFamily="34" charset="0"/>
              <a:buChar char="•"/>
            </a:pPr>
            <a:r>
              <a:rPr lang="en-US" dirty="0" smtClean="0"/>
              <a:t>Discuss his previous work</a:t>
            </a:r>
          </a:p>
          <a:p>
            <a:pPr>
              <a:buFont typeface="Arial" pitchFamily="34" charset="0"/>
              <a:buChar char="•"/>
            </a:pPr>
            <a:r>
              <a:rPr lang="en-US" dirty="0" smtClean="0"/>
              <a:t>Write reviews on his books – and link to them from the IAAP site</a:t>
            </a:r>
          </a:p>
          <a:p>
            <a:pPr>
              <a:buFont typeface="Arial" pitchFamily="34" charset="0"/>
              <a:buChar char="•"/>
            </a:pPr>
            <a:r>
              <a:rPr lang="en-US" dirty="0" smtClean="0"/>
              <a:t>Come up with other ways to create exposure for your new cause</a:t>
            </a:r>
          </a:p>
          <a:p>
            <a:pPr>
              <a:buFont typeface="Arial" pitchFamily="34" charset="0"/>
              <a:buChar char="•"/>
            </a:pPr>
            <a:r>
              <a:rPr lang="en-US" dirty="0" smtClean="0"/>
              <a:t>Measure your response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 </a:t>
            </a:r>
            <a:r>
              <a:rPr lang="en-US" dirty="0" smtClean="0"/>
              <a:t>#9</a:t>
            </a:r>
            <a:endParaRPr lang="en-US" dirty="0"/>
          </a:p>
        </p:txBody>
      </p:sp>
      <p:sp>
        <p:nvSpPr>
          <p:cNvPr id="3" name="Content Placeholder 2"/>
          <p:cNvSpPr>
            <a:spLocks noGrp="1"/>
          </p:cNvSpPr>
          <p:nvPr>
            <p:ph idx="1"/>
          </p:nvPr>
        </p:nvSpPr>
        <p:spPr/>
        <p:txBody>
          <a:bodyPr/>
          <a:lstStyle/>
          <a:p>
            <a:r>
              <a:rPr lang="en-US" dirty="0" smtClean="0"/>
              <a:t>Write good content – make it shareable</a:t>
            </a:r>
          </a:p>
          <a:p>
            <a:r>
              <a:rPr lang="en-US" dirty="0" smtClean="0"/>
              <a:t>Ask for what you want</a:t>
            </a:r>
          </a:p>
          <a:p>
            <a:r>
              <a:rPr lang="en-US" dirty="0" smtClean="0"/>
              <a:t>Be Helpful</a:t>
            </a:r>
          </a:p>
          <a:p>
            <a:r>
              <a:rPr lang="en-US" dirty="0" smtClean="0"/>
              <a:t>Stay Consistent</a:t>
            </a:r>
          </a:p>
          <a:p>
            <a:r>
              <a:rPr lang="en-US" dirty="0" smtClean="0"/>
              <a:t>Have Fun</a:t>
            </a:r>
          </a:p>
          <a:p>
            <a:r>
              <a:rPr lang="en-US" dirty="0" smtClean="0"/>
              <a:t>Go Viral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time!</a:t>
            </a:r>
            <a:endParaRPr lang="en-US" dirty="0"/>
          </a:p>
        </p:txBody>
      </p:sp>
      <p:sp>
        <p:nvSpPr>
          <p:cNvPr id="3" name="Subtitle 2"/>
          <p:cNvSpPr>
            <a:spLocks noGrp="1"/>
          </p:cNvSpPr>
          <p:nvPr>
            <p:ph type="subTitle" idx="1"/>
          </p:nvPr>
        </p:nvSpPr>
        <p:spPr/>
        <p:txBody>
          <a:bodyPr/>
          <a:lstStyle/>
          <a:p>
            <a:r>
              <a:rPr lang="en-US" dirty="0" smtClean="0"/>
              <a:t>Mike </a:t>
            </a:r>
            <a:r>
              <a:rPr lang="en-US" dirty="0" err="1" smtClean="0"/>
              <a:t>Auten</a:t>
            </a:r>
            <a:endParaRPr lang="en-US" dirty="0" smtClean="0"/>
          </a:p>
          <a:p>
            <a:r>
              <a:rPr lang="en-US" dirty="0" smtClean="0"/>
              <a:t>mikea@northeast.edu</a:t>
            </a:r>
          </a:p>
          <a:p>
            <a:r>
              <a:rPr lang="en-US" dirty="0" smtClean="0"/>
              <a:t>www.mikeauten.com</a:t>
            </a:r>
            <a:endParaRPr lang="en-US" dirty="0"/>
          </a:p>
        </p:txBody>
      </p:sp>
    </p:spTree>
    <p:extLst>
      <p:ext uri="{BB962C8B-B14F-4D97-AF65-F5344CB8AC3E}">
        <p14:creationId xmlns:p14="http://schemas.microsoft.com/office/powerpoint/2010/main" val="204822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 - #2</a:t>
            </a:r>
            <a:endParaRPr lang="en-US" dirty="0"/>
          </a:p>
        </p:txBody>
      </p:sp>
      <p:sp>
        <p:nvSpPr>
          <p:cNvPr id="3" name="Text Placeholder 2"/>
          <p:cNvSpPr>
            <a:spLocks noGrp="1"/>
          </p:cNvSpPr>
          <p:nvPr>
            <p:ph type="body" idx="1"/>
          </p:nvPr>
        </p:nvSpPr>
        <p:spPr/>
        <p:txBody>
          <a:bodyPr/>
          <a:lstStyle/>
          <a:p>
            <a:r>
              <a:rPr lang="en-US" dirty="0" smtClean="0"/>
              <a:t>Professional Experience</a:t>
            </a:r>
            <a:endParaRPr lang="en-US" dirty="0"/>
          </a:p>
        </p:txBody>
      </p:sp>
    </p:spTree>
    <p:extLst>
      <p:ext uri="{BB962C8B-B14F-4D97-AF65-F5344CB8AC3E}">
        <p14:creationId xmlns:p14="http://schemas.microsoft.com/office/powerpoint/2010/main" val="293315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a:t>
            </a:r>
            <a:endParaRPr lang="en-US" dirty="0"/>
          </a:p>
        </p:txBody>
      </p:sp>
      <p:sp>
        <p:nvSpPr>
          <p:cNvPr id="3" name="Content Placeholder 2"/>
          <p:cNvSpPr>
            <a:spLocks noGrp="1"/>
          </p:cNvSpPr>
          <p:nvPr>
            <p:ph idx="1"/>
          </p:nvPr>
        </p:nvSpPr>
        <p:spPr/>
        <p:txBody>
          <a:bodyPr/>
          <a:lstStyle/>
          <a:p>
            <a:r>
              <a:rPr lang="en-US" dirty="0" smtClean="0"/>
              <a:t>Experience</a:t>
            </a:r>
          </a:p>
          <a:p>
            <a:r>
              <a:rPr lang="en-US" dirty="0" smtClean="0"/>
              <a:t>Relevance</a:t>
            </a:r>
          </a:p>
          <a:p>
            <a:r>
              <a:rPr lang="en-US" dirty="0" smtClean="0"/>
              <a:t>Interests</a:t>
            </a:r>
          </a:p>
          <a:p>
            <a:endParaRPr lang="en-US" dirty="0"/>
          </a:p>
        </p:txBody>
      </p:sp>
    </p:spTree>
    <p:extLst>
      <p:ext uri="{BB962C8B-B14F-4D97-AF65-F5344CB8AC3E}">
        <p14:creationId xmlns:p14="http://schemas.microsoft.com/office/powerpoint/2010/main" val="74621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a:t>
            </a:r>
            <a:r>
              <a:rPr lang="en-US" dirty="0"/>
              <a:t>assessment - </a:t>
            </a:r>
            <a:r>
              <a:rPr lang="en-US" dirty="0" smtClean="0"/>
              <a:t>#3</a:t>
            </a:r>
            <a:endParaRPr lang="en-US" dirty="0"/>
          </a:p>
        </p:txBody>
      </p:sp>
      <p:sp>
        <p:nvSpPr>
          <p:cNvPr id="3" name="Text Placeholder 2"/>
          <p:cNvSpPr>
            <a:spLocks noGrp="1"/>
          </p:cNvSpPr>
          <p:nvPr>
            <p:ph type="body" idx="1"/>
          </p:nvPr>
        </p:nvSpPr>
        <p:spPr/>
        <p:txBody>
          <a:bodyPr/>
          <a:lstStyle/>
          <a:p>
            <a:r>
              <a:rPr lang="en-US" dirty="0" smtClean="0"/>
              <a:t>Platforms in use</a:t>
            </a:r>
          </a:p>
          <a:p>
            <a:r>
              <a:rPr lang="en-US" dirty="0" smtClean="0"/>
              <a:t>Posting Frequency</a:t>
            </a:r>
          </a:p>
          <a:p>
            <a:r>
              <a:rPr lang="en-US" dirty="0" smtClean="0"/>
              <a:t>Level of Ability</a:t>
            </a:r>
            <a:endParaRPr lang="en-US" dirty="0"/>
          </a:p>
        </p:txBody>
      </p:sp>
    </p:spTree>
    <p:extLst>
      <p:ext uri="{BB962C8B-B14F-4D97-AF65-F5344CB8AC3E}">
        <p14:creationId xmlns:p14="http://schemas.microsoft.com/office/powerpoint/2010/main" val="2816996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a:xfrm>
            <a:off x="3702866" y="1600200"/>
            <a:ext cx="4983933" cy="4250559"/>
          </a:xfrm>
        </p:spPr>
        <p:txBody>
          <a:bodyPr/>
          <a:lstStyle/>
          <a:p>
            <a:r>
              <a:rPr lang="en-US" dirty="0" smtClean="0"/>
              <a:t>Facebook</a:t>
            </a:r>
          </a:p>
          <a:p>
            <a:r>
              <a:rPr lang="en-US" dirty="0" smtClean="0"/>
              <a:t>Twitter  </a:t>
            </a:r>
          </a:p>
          <a:p>
            <a:r>
              <a:rPr lang="en-US" dirty="0" smtClean="0"/>
              <a:t>LinkedIn</a:t>
            </a:r>
          </a:p>
          <a:p>
            <a:r>
              <a:rPr lang="en-US" dirty="0" smtClean="0"/>
              <a:t>Google+</a:t>
            </a:r>
          </a:p>
          <a:p>
            <a:r>
              <a:rPr lang="en-US" dirty="0" smtClean="0"/>
              <a:t>YouTube</a:t>
            </a:r>
          </a:p>
          <a:p>
            <a:r>
              <a:rPr lang="en-US" dirty="0" smtClean="0"/>
              <a:t>Pinterest</a:t>
            </a:r>
          </a:p>
          <a:p>
            <a:r>
              <a:rPr lang="en-US" dirty="0" smtClean="0"/>
              <a:t>Blog</a:t>
            </a:r>
            <a:endParaRPr lang="en-US" dirty="0"/>
          </a:p>
        </p:txBody>
      </p:sp>
      <p:pic>
        <p:nvPicPr>
          <p:cNvPr id="1028" name="Picture 4" descr="http://icons.iconarchive.com/icons/uiconstock/round-papercut-social/128/twitt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897" y="2227135"/>
            <a:ext cx="525116" cy="525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cons.iconarchive.com/icons/uiconstock/round-papercut-social/128/youtub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896" y="4019715"/>
            <a:ext cx="523437" cy="5234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uiconstock/round-papercut-social/128/pinteres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897" y="4615585"/>
            <a:ext cx="523436" cy="5234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uiconstock/round-papercut-social/128/linkedin-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8896" y="2823614"/>
            <a:ext cx="525117" cy="5251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cons.iconarchive.com/icons/uiconstock/round-papercut-social/128/google-plus-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214" y="3414497"/>
            <a:ext cx="532799" cy="532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cons.iconarchive.com/icons/uiconstock/round-papercut-social/128/facebook-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6748" y="1612582"/>
            <a:ext cx="538388" cy="5383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cons.iconarchive.com/icons/uiconstock/round-papercut-social/128/wordpress-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8896" y="5221380"/>
            <a:ext cx="526239" cy="52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6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Posts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24x7x365</a:t>
            </a:r>
          </a:p>
          <a:p>
            <a:pPr marL="514350" indent="-514350">
              <a:buFont typeface="+mj-lt"/>
              <a:buAutoNum type="arabicPeriod"/>
            </a:pPr>
            <a:r>
              <a:rPr lang="en-US" dirty="0" smtClean="0"/>
              <a:t>All the time at work</a:t>
            </a:r>
          </a:p>
          <a:p>
            <a:pPr marL="514350" indent="-514350">
              <a:buFont typeface="+mj-lt"/>
              <a:buAutoNum type="arabicPeriod"/>
            </a:pPr>
            <a:r>
              <a:rPr lang="en-US" dirty="0" smtClean="0"/>
              <a:t>Some of the time</a:t>
            </a:r>
          </a:p>
          <a:p>
            <a:pPr marL="514350" indent="-514350">
              <a:buFont typeface="+mj-lt"/>
              <a:buAutoNum type="arabicPeriod"/>
            </a:pPr>
            <a:r>
              <a:rPr lang="en-US" dirty="0" smtClean="0"/>
              <a:t>When I get around to it</a:t>
            </a:r>
          </a:p>
          <a:p>
            <a:pPr marL="514350" indent="-514350">
              <a:buFont typeface="+mj-lt"/>
              <a:buAutoNum type="arabicPeriod"/>
            </a:pPr>
            <a:r>
              <a:rPr lang="en-US" dirty="0" smtClean="0"/>
              <a:t>I think I have an account</a:t>
            </a:r>
          </a:p>
        </p:txBody>
      </p:sp>
    </p:spTree>
    <p:extLst>
      <p:ext uri="{BB962C8B-B14F-4D97-AF65-F5344CB8AC3E}">
        <p14:creationId xmlns:p14="http://schemas.microsoft.com/office/powerpoint/2010/main" val="320364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heast PPT Template">
  <a:themeElements>
    <a:clrScheme name="Northeast Color Scheme">
      <a:dk1>
        <a:sysClr val="windowText" lastClr="000000"/>
      </a:dk1>
      <a:lt1>
        <a:sysClr val="window" lastClr="FFFFFF"/>
      </a:lt1>
      <a:dk2>
        <a:srgbClr val="AC082F"/>
      </a:dk2>
      <a:lt2>
        <a:srgbClr val="CECFCD"/>
      </a:lt2>
      <a:accent1>
        <a:srgbClr val="949593"/>
      </a:accent1>
      <a:accent2>
        <a:srgbClr val="AC082F"/>
      </a:accent2>
      <a:accent3>
        <a:srgbClr val="777877"/>
      </a:accent3>
      <a:accent4>
        <a:srgbClr val="C0C1BF"/>
      </a:accent4>
      <a:accent5>
        <a:srgbClr val="3C3C3B"/>
      </a:accent5>
      <a:accent6>
        <a:srgbClr val="636463"/>
      </a:accent6>
      <a:hlink>
        <a:srgbClr val="0000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TotalTime>
  <Words>1913</Words>
  <Application>Microsoft Office PowerPoint</Application>
  <PresentationFormat>On-screen Show (4:3)</PresentationFormat>
  <Paragraphs>317</Paragraphs>
  <Slides>46</Slides>
  <Notes>33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Northeast PPT Template</vt:lpstr>
      <vt:lpstr>How to Market Using  Social Media</vt:lpstr>
      <vt:lpstr>What we’re doing here</vt:lpstr>
      <vt:lpstr>My Mission - #1</vt:lpstr>
      <vt:lpstr>The Questions</vt:lpstr>
      <vt:lpstr>My Background - #2</vt:lpstr>
      <vt:lpstr>Qualifications</vt:lpstr>
      <vt:lpstr>Audience assessment - #3</vt:lpstr>
      <vt:lpstr>Platforms</vt:lpstr>
      <vt:lpstr>Frequency of Posts</vt:lpstr>
      <vt:lpstr>Level of Ability</vt:lpstr>
      <vt:lpstr>Engagement</vt:lpstr>
      <vt:lpstr>What I’ve learned - #4</vt:lpstr>
      <vt:lpstr>Basics of search engines</vt:lpstr>
      <vt:lpstr>Basics of social media</vt:lpstr>
      <vt:lpstr>Basics of marketing</vt:lpstr>
      <vt:lpstr>Tie it all together</vt:lpstr>
      <vt:lpstr>Making a good post - #5</vt:lpstr>
      <vt:lpstr>Provide Information</vt:lpstr>
      <vt:lpstr>Include Images</vt:lpstr>
      <vt:lpstr>Provide a Link</vt:lpstr>
      <vt:lpstr>Engage with Users</vt:lpstr>
      <vt:lpstr>Shorten URL’s</vt:lpstr>
      <vt:lpstr>Call to Action</vt:lpstr>
      <vt:lpstr>Tag Brands and People</vt:lpstr>
      <vt:lpstr>Use #Hashtags</vt:lpstr>
      <vt:lpstr>Engage the Community</vt:lpstr>
      <vt:lpstr>Participate in Trending Topics</vt:lpstr>
      <vt:lpstr>Add Value</vt:lpstr>
      <vt:lpstr>The Good Times and The Bad Times</vt:lpstr>
      <vt:lpstr>Level of Effort</vt:lpstr>
      <vt:lpstr>How can I help IAAP? - #6</vt:lpstr>
      <vt:lpstr>Promote a webinar</vt:lpstr>
      <vt:lpstr>Talk about Membership</vt:lpstr>
      <vt:lpstr>Promote a book</vt:lpstr>
      <vt:lpstr>“Like” What You Read</vt:lpstr>
      <vt:lpstr>Encourage Certification</vt:lpstr>
      <vt:lpstr>10 Ideas for Posts</vt:lpstr>
      <vt:lpstr>10 More Ideas for Posts</vt:lpstr>
      <vt:lpstr>SEO</vt:lpstr>
      <vt:lpstr>media calendar - #7</vt:lpstr>
      <vt:lpstr>Weekly Schedule</vt:lpstr>
      <vt:lpstr>Other Ideas</vt:lpstr>
      <vt:lpstr>the challenge - #8</vt:lpstr>
      <vt:lpstr>Book Seth Godin for 2015</vt:lpstr>
      <vt:lpstr>Wrap-up - #9</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Coordinator</dc:creator>
  <cp:lastModifiedBy>SGPinc</cp:lastModifiedBy>
  <cp:revision>68</cp:revision>
  <dcterms:created xsi:type="dcterms:W3CDTF">2012-05-16T21:22:48Z</dcterms:created>
  <dcterms:modified xsi:type="dcterms:W3CDTF">2014-06-07T04:48:55Z</dcterms:modified>
</cp:coreProperties>
</file>